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309" r:id="rId3"/>
    <p:sldId id="304" r:id="rId4"/>
    <p:sldId id="308" r:id="rId5"/>
    <p:sldId id="306" r:id="rId6"/>
    <p:sldId id="312" r:id="rId7"/>
    <p:sldId id="305" r:id="rId8"/>
    <p:sldId id="313" r:id="rId9"/>
    <p:sldId id="303" r:id="rId10"/>
    <p:sldId id="272" r:id="rId11"/>
    <p:sldId id="280" r:id="rId12"/>
    <p:sldId id="274" r:id="rId13"/>
    <p:sldId id="276" r:id="rId14"/>
    <p:sldId id="279" r:id="rId15"/>
    <p:sldId id="278" r:id="rId16"/>
    <p:sldId id="273" r:id="rId17"/>
    <p:sldId id="281" r:id="rId18"/>
    <p:sldId id="310" r:id="rId19"/>
    <p:sldId id="270" r:id="rId20"/>
    <p:sldId id="271" r:id="rId21"/>
    <p:sldId id="302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67" r:id="rId35"/>
    <p:sldId id="294" r:id="rId36"/>
    <p:sldId id="295" r:id="rId37"/>
    <p:sldId id="296" r:id="rId38"/>
    <p:sldId id="311" r:id="rId39"/>
    <p:sldId id="297" r:id="rId40"/>
    <p:sldId id="298" r:id="rId41"/>
    <p:sldId id="299" r:id="rId42"/>
    <p:sldId id="301" r:id="rId43"/>
    <p:sldId id="269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8" r:id="rId55"/>
    <p:sldId id="307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29" autoAdjust="0"/>
    <p:restoredTop sz="94660"/>
  </p:normalViewPr>
  <p:slideViewPr>
    <p:cSldViewPr snapToGrid="0">
      <p:cViewPr varScale="1">
        <p:scale>
          <a:sx n="87" d="100"/>
          <a:sy n="87" d="100"/>
        </p:scale>
        <p:origin x="200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8BD5B-6BB0-8D09-3212-D70ECE18C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29FF02-FF69-59B4-9C01-A346ED3F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9C138E-7F6F-8D51-DE1A-774054744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6087-F345-4BD4-966F-6F464869FF3D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3B55B-CF96-711D-1DD1-B0903918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CA793-A77C-F1F5-D66D-BC7FED36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2079-B3A8-4D4F-98AE-E470BD90E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682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0A097D-D7B4-180D-1C73-56E789813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2CA9B9-3D3D-9A1D-6415-BED3D0357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F84952-F4CB-5B29-9922-25E3D9E20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6087-F345-4BD4-966F-6F464869FF3D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B933B3-7F0B-95E4-60D4-EC39554C3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A5718F-A122-77CF-A515-7DEAC1397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2079-B3A8-4D4F-98AE-E470BD90E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969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E98F85-BEBA-62F9-B42F-0E034E964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5AF0AD-F35E-1F58-7BE7-0DB67640E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C4E157-77AF-D015-C5FB-3FD97F1C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6087-F345-4BD4-966F-6F464869FF3D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6A9FDB-A481-5235-3346-CAC9B80DF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84918-7A61-A959-B06B-665E9218A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2079-B3A8-4D4F-98AE-E470BD90E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53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6C43D-2ADF-2638-E3C6-0A3398FFB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5994C-D674-A880-FC2F-80A75AAC0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FCD8CB-C5C8-7B1F-034D-7A485087C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6087-F345-4BD4-966F-6F464869FF3D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A68266-D58D-27DF-1CF8-41ABB115E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280A29-ED00-EBEA-5027-B7F6FA3A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2079-B3A8-4D4F-98AE-E470BD90E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98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B2EA6-467D-671C-37FA-A0E7812D0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441DFC-CFBD-F206-55A1-A37D39B8C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815D8-B3B0-ADC7-4746-BC2052BC6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6087-F345-4BD4-966F-6F464869FF3D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383879-2571-2B21-7F4E-91E0790F3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0C365C-41D4-F2E2-AB9E-176E9FA51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2079-B3A8-4D4F-98AE-E470BD90E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13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A55CB-A6DF-BB69-95E2-8ACF2E4E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E9049C-76CE-A0CB-C343-4AF6D5AC67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29CD1E-6FA8-F596-C8AE-94CA50EBD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ABC9F6-EAD4-B645-298E-64BCBE7EE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6087-F345-4BD4-966F-6F464869FF3D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1E0C9D-0C63-8E93-42BA-CB64DFC77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1C83FF-6B3F-309D-BDF0-31E31DF51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2079-B3A8-4D4F-98AE-E470BD90E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09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6B8EC-18F4-C9E9-E713-956A624F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5F7786-85FC-BD9C-7455-6F5A0A510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EA979A-BB59-6914-7BAC-0AFFF9E3C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169346-176C-26B9-771D-75DEF5F51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569CCE-AC50-953E-5B48-18315876C1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29F9F3-780F-D9E2-0365-F2A3271DA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6087-F345-4BD4-966F-6F464869FF3D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E5C18-7D47-1211-40CD-4683DD748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63507F-BDA0-C64B-1DCC-7460BC1D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2079-B3A8-4D4F-98AE-E470BD90E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12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D7EB-2EB8-08D1-EB9E-F29BC0B3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31B976-ADD0-3337-33E0-AD0E4A739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6087-F345-4BD4-966F-6F464869FF3D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3352D1-8B74-C6A3-F3FD-A25BAAF9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5BDBE1-3099-5578-3922-970C1ECF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2079-B3A8-4D4F-98AE-E470BD90E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041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C72B73-ACB1-BF6F-F9C1-1F124986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6087-F345-4BD4-966F-6F464869FF3D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9ECCD5-60AF-B230-BE57-81EEF2756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48EDA5-7C1D-BD87-9CFC-9A6758479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2079-B3A8-4D4F-98AE-E470BD90E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166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09467-6A4D-5186-5E69-1716E664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F5C7B6-998F-3053-AD91-084C66A94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F7341E-B54E-1DDB-5896-4BD20AF9E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75126B-19D3-1A22-36BA-9839D2F91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6087-F345-4BD4-966F-6F464869FF3D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2093BE-80D5-2217-60EC-229AF7E49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92D972-7623-2981-8EC1-4421EC9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2079-B3A8-4D4F-98AE-E470BD90E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163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AE332-2B36-EDCC-CAE4-5686EFAEC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B87373-80F5-BEB5-3FA1-B9792844B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F0B7A3-9DD4-15A8-96D4-42F54009A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C801A5-E61C-D96A-E8D3-81707DE67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6087-F345-4BD4-966F-6F464869FF3D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9586AB-80E9-9EF7-E3F0-CE1A09314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3B2474-724A-8DF1-7E98-40B4DDE1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2079-B3A8-4D4F-98AE-E470BD90E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530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480229-FB48-7579-123B-14296C21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6EFE3C-9E27-5DE5-56CA-F1092B1F0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ABEE5B-2C90-29D5-632E-902C8DD64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06087-F345-4BD4-966F-6F464869FF3D}" type="datetimeFigureOut">
              <a:rPr lang="ko-KR" altLang="en-US" smtClean="0"/>
              <a:t>2023. 11. 23.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008CEF-ACB5-8EE6-DA6D-5B77DF081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AE3700-26CD-418A-9E02-4B78B1A0F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C2079-B3A8-4D4F-98AE-E470BD90E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652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7F453-7C57-F5D5-20E7-CE1BD67CA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Team2 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60A873-AE8C-5940-BE5F-245436EAE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0" y="3631855"/>
            <a:ext cx="10886661" cy="1655762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Iteration 2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강민용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김영서</a:t>
            </a:r>
            <a:r>
              <a:rPr kumimoji="1" lang="ko-KR" altLang="en-US" dirty="0"/>
              <a:t> 김주은 </a:t>
            </a:r>
            <a:r>
              <a:rPr kumimoji="1" lang="ko-KR" altLang="en-US" dirty="0" err="1"/>
              <a:t>노규민</a:t>
            </a:r>
            <a:r>
              <a:rPr kumimoji="1" lang="ko-KR" altLang="en-US" dirty="0"/>
              <a:t> 박승호 </a:t>
            </a:r>
            <a:r>
              <a:rPr kumimoji="1" lang="ko-KR" altLang="en-US" dirty="0" err="1"/>
              <a:t>엄소은</a:t>
            </a:r>
            <a:r>
              <a:rPr kumimoji="1" lang="ko-KR" altLang="en-US" dirty="0"/>
              <a:t> 윤종윤 임예원 장영환</a:t>
            </a:r>
          </a:p>
        </p:txBody>
      </p:sp>
    </p:spTree>
    <p:extLst>
      <p:ext uri="{BB962C8B-B14F-4D97-AF65-F5344CB8AC3E}">
        <p14:creationId xmlns:p14="http://schemas.microsoft.com/office/powerpoint/2010/main" val="162747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UC19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Food Diary Add / View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7E79A-931A-EE08-ADA8-A567E005620E}"/>
              </a:ext>
            </a:extLst>
          </p:cNvPr>
          <p:cNvSpPr txBox="1"/>
          <p:nvPr/>
        </p:nvSpPr>
        <p:spPr>
          <a:xfrm>
            <a:off x="774700" y="995628"/>
            <a:ext cx="10482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[main flow]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dirty="0">
                <a:latin typeface="Arial" panose="020B0604020202020204" pitchFamily="34" charset="0"/>
              </a:rPr>
              <a:t>환자는 </a:t>
            </a:r>
            <a:r>
              <a:rPr lang="en-US" altLang="ko-KR" dirty="0">
                <a:latin typeface="Arial" panose="020B0604020202020204" pitchFamily="34" charset="0"/>
              </a:rPr>
              <a:t>&lt;</a:t>
            </a:r>
            <a:r>
              <a:rPr lang="en-US" altLang="ko-KR" dirty="0" err="1">
                <a:latin typeface="Arial" panose="020B0604020202020204" pitchFamily="34" charset="0"/>
              </a:rPr>
              <a:t>viewfoodDiary</a:t>
            </a:r>
            <a:r>
              <a:rPr lang="en-US" altLang="ko-KR" dirty="0">
                <a:latin typeface="Arial" panose="020B0604020202020204" pitchFamily="34" charset="0"/>
              </a:rPr>
              <a:t>&gt;</a:t>
            </a:r>
            <a:r>
              <a:rPr lang="ko-KR" altLang="en-US" dirty="0">
                <a:latin typeface="Arial" panose="020B0604020202020204" pitchFamily="34" charset="0"/>
              </a:rPr>
              <a:t> 또는 </a:t>
            </a:r>
            <a:r>
              <a:rPr lang="en-US" altLang="ko-KR" dirty="0">
                <a:latin typeface="Arial" panose="020B0604020202020204" pitchFamily="34" charset="0"/>
              </a:rPr>
              <a:t>&lt;</a:t>
            </a:r>
            <a:r>
              <a:rPr lang="en-US" altLang="ko-KR" dirty="0" err="1">
                <a:latin typeface="Arial" panose="020B0604020202020204" pitchFamily="34" charset="0"/>
              </a:rPr>
              <a:t>addfoodDiary</a:t>
            </a:r>
            <a:r>
              <a:rPr lang="en-US" altLang="ko-KR" dirty="0">
                <a:latin typeface="Arial" panose="020B0604020202020204" pitchFamily="34" charset="0"/>
              </a:rPr>
              <a:t>&gt;</a:t>
            </a:r>
            <a:r>
              <a:rPr lang="ko-KR" altLang="en-US" dirty="0" err="1">
                <a:latin typeface="Arial" panose="020B0604020202020204" pitchFamily="34" charset="0"/>
              </a:rPr>
              <a:t>를</a:t>
            </a:r>
            <a:r>
              <a:rPr lang="ko-KR" altLang="en-US" dirty="0">
                <a:latin typeface="Arial" panose="020B0604020202020204" pitchFamily="34" charset="0"/>
              </a:rPr>
              <a:t> 선택해 식단일지를 조회하거나 추가할 수 있습니다</a:t>
            </a:r>
            <a:r>
              <a:rPr lang="en-US" altLang="ko-KR" dirty="0">
                <a:latin typeface="Arial" panose="020B0604020202020204" pitchFamily="34" charset="0"/>
              </a:rPr>
              <a:t>.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pic>
        <p:nvPicPr>
          <p:cNvPr id="10" name="Picture 9" descr="A screenshot of a log book&#10;&#10;Description automatically generated">
            <a:extLst>
              <a:ext uri="{FF2B5EF4-FFF2-40B4-BE49-F238E27FC236}">
                <a16:creationId xmlns:a16="http://schemas.microsoft.com/office/drawing/2014/main" id="{927D1E2A-B934-D2E4-4872-A32CFC736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80" y="2438080"/>
            <a:ext cx="4640093" cy="367266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A962642-F92B-98E4-F4AE-A43969A28296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04993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UC19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Food Diary Add / View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7E79A-931A-EE08-ADA8-A567E005620E}"/>
              </a:ext>
            </a:extLst>
          </p:cNvPr>
          <p:cNvSpPr txBox="1"/>
          <p:nvPr/>
        </p:nvSpPr>
        <p:spPr>
          <a:xfrm>
            <a:off x="774700" y="995628"/>
            <a:ext cx="989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[main flow]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dirty="0">
                <a:latin typeface="Arial" panose="020B0604020202020204" pitchFamily="34" charset="0"/>
              </a:rPr>
              <a:t>환자가 </a:t>
            </a:r>
            <a:r>
              <a:rPr lang="en-US" altLang="ko-KR" dirty="0">
                <a:latin typeface="Arial" panose="020B0604020202020204" pitchFamily="34" charset="0"/>
              </a:rPr>
              <a:t>&lt;</a:t>
            </a:r>
            <a:r>
              <a:rPr lang="en-US" altLang="ko-KR" dirty="0" err="1">
                <a:latin typeface="Arial" panose="020B0604020202020204" pitchFamily="34" charset="0"/>
              </a:rPr>
              <a:t>viewfoodDiary</a:t>
            </a:r>
            <a:r>
              <a:rPr lang="en-US" altLang="ko-KR" dirty="0">
                <a:latin typeface="Arial" panose="020B0604020202020204" pitchFamily="34" charset="0"/>
              </a:rPr>
              <a:t>&gt;</a:t>
            </a:r>
            <a:r>
              <a:rPr lang="ko-KR" altLang="en-US" dirty="0" err="1">
                <a:latin typeface="Arial" panose="020B0604020202020204" pitchFamily="34" charset="0"/>
              </a:rPr>
              <a:t>를</a:t>
            </a:r>
            <a:r>
              <a:rPr lang="ko-KR" altLang="en-US" dirty="0">
                <a:latin typeface="Arial" panose="020B0604020202020204" pitchFamily="34" charset="0"/>
              </a:rPr>
              <a:t> 선택할 경우</a:t>
            </a:r>
            <a:r>
              <a:rPr lang="en-US" altLang="ko-KR" dirty="0">
                <a:latin typeface="Arial" panose="020B0604020202020204" pitchFamily="34" charset="0"/>
              </a:rPr>
              <a:t>,</a:t>
            </a:r>
            <a:r>
              <a:rPr lang="ko-KR" altLang="en-US" dirty="0">
                <a:latin typeface="Arial" panose="020B0604020202020204" pitchFamily="34" charset="0"/>
              </a:rPr>
              <a:t> 다음과 같은 화면에서 식단 일지를 조회할 수 있습니다</a:t>
            </a:r>
            <a:r>
              <a:rPr lang="en-US" altLang="ko-KR" dirty="0"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6" name="Picture 5" descr="A close-up of a menu&#10;&#10;Description automatically generated">
            <a:extLst>
              <a:ext uri="{FF2B5EF4-FFF2-40B4-BE49-F238E27FC236}">
                <a16:creationId xmlns:a16="http://schemas.microsoft.com/office/drawing/2014/main" id="{B562FA69-0D3F-5717-8D9B-44BA68D5B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119760"/>
            <a:ext cx="5791200" cy="374261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19A935A-5555-D585-A14D-9E93B8BDD664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119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UC19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Food Diary Add / View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7E79A-931A-EE08-ADA8-A567E005620E}"/>
              </a:ext>
            </a:extLst>
          </p:cNvPr>
          <p:cNvSpPr txBox="1"/>
          <p:nvPr/>
        </p:nvSpPr>
        <p:spPr>
          <a:xfrm>
            <a:off x="774700" y="995628"/>
            <a:ext cx="5711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[Subflow1]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ko-KR" altLang="en-US" dirty="0">
                <a:latin typeface="Arial" panose="020B0604020202020204" pitchFamily="34" charset="0"/>
              </a:rPr>
              <a:t>식단 일지에는 다음과 같은 정보를 포함하고 있습니다</a:t>
            </a:r>
            <a:r>
              <a:rPr lang="en-US" altLang="ko-KR" dirty="0"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8" name="Picture 7" descr="A screenshot of a menu&#10;&#10;Description automatically generated">
            <a:extLst>
              <a:ext uri="{FF2B5EF4-FFF2-40B4-BE49-F238E27FC236}">
                <a16:creationId xmlns:a16="http://schemas.microsoft.com/office/drawing/2014/main" id="{D3697C33-FBAB-AE85-EC3E-CBB1A13F7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865531"/>
            <a:ext cx="6362700" cy="425446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FC0C86D-6DC0-10EE-F03E-C2B2D3337F94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90047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UC19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Food Diary Add / View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7E79A-931A-EE08-ADA8-A567E005620E}"/>
              </a:ext>
            </a:extLst>
          </p:cNvPr>
          <p:cNvSpPr txBox="1"/>
          <p:nvPr/>
        </p:nvSpPr>
        <p:spPr>
          <a:xfrm>
            <a:off x="774700" y="995628"/>
            <a:ext cx="781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[Subflow2]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ko-KR" altLang="en-US" dirty="0">
                <a:latin typeface="Arial" panose="020B0604020202020204" pitchFamily="34" charset="0"/>
              </a:rPr>
              <a:t>환자가 특정 식단 일지를 선택할 경우</a:t>
            </a:r>
            <a:r>
              <a:rPr lang="en-US" altLang="ko-KR" dirty="0">
                <a:latin typeface="Arial" panose="020B0604020202020204" pitchFamily="34" charset="0"/>
              </a:rPr>
              <a:t>,</a:t>
            </a:r>
            <a:r>
              <a:rPr lang="ko-KR" altLang="en-US" dirty="0">
                <a:latin typeface="Arial" panose="020B0604020202020204" pitchFamily="34" charset="0"/>
              </a:rPr>
              <a:t> 영양정보의 일일 합계를 표시합니다</a:t>
            </a:r>
            <a:r>
              <a:rPr lang="en-US" altLang="ko-KR" dirty="0"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7" name="Picture 6" descr="A screenshot of a nutrition information&#10;&#10;Description automatically generated">
            <a:extLst>
              <a:ext uri="{FF2B5EF4-FFF2-40B4-BE49-F238E27FC236}">
                <a16:creationId xmlns:a16="http://schemas.microsoft.com/office/drawing/2014/main" id="{F3976BC6-F4D7-E3B4-715D-21AF9ACDE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34" y="2184396"/>
            <a:ext cx="5552776" cy="3796285"/>
          </a:xfrm>
          <a:prstGeom prst="rect">
            <a:avLst/>
          </a:prstGeom>
        </p:spPr>
      </p:pic>
      <p:pic>
        <p:nvPicPr>
          <p:cNvPr id="9" name="Picture 8" descr="A screenshot of a menu&#10;&#10;Description automatically generated">
            <a:extLst>
              <a:ext uri="{FF2B5EF4-FFF2-40B4-BE49-F238E27FC236}">
                <a16:creationId xmlns:a16="http://schemas.microsoft.com/office/drawing/2014/main" id="{10CDB539-FBE4-5AD0-EDA4-84FF5E6EF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2184396"/>
            <a:ext cx="2755673" cy="33762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C7895C5-243C-40C2-944A-97DF89B2E1B3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10918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UC19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Food Diary Add / View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7E79A-931A-EE08-ADA8-A567E005620E}"/>
              </a:ext>
            </a:extLst>
          </p:cNvPr>
          <p:cNvSpPr txBox="1"/>
          <p:nvPr/>
        </p:nvSpPr>
        <p:spPr>
          <a:xfrm>
            <a:off x="774700" y="995628"/>
            <a:ext cx="9815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[main flow]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dirty="0">
                <a:latin typeface="Arial" panose="020B0604020202020204" pitchFamily="34" charset="0"/>
              </a:rPr>
              <a:t>환자가 </a:t>
            </a:r>
            <a:r>
              <a:rPr lang="en-US" altLang="ko-KR" dirty="0">
                <a:latin typeface="Arial" panose="020B0604020202020204" pitchFamily="34" charset="0"/>
              </a:rPr>
              <a:t>&lt;</a:t>
            </a:r>
            <a:r>
              <a:rPr lang="en-US" altLang="ko-KR" dirty="0" err="1">
                <a:latin typeface="Arial" panose="020B0604020202020204" pitchFamily="34" charset="0"/>
              </a:rPr>
              <a:t>addfoodDiary</a:t>
            </a:r>
            <a:r>
              <a:rPr lang="en-US" altLang="ko-KR" dirty="0">
                <a:latin typeface="Arial" panose="020B0604020202020204" pitchFamily="34" charset="0"/>
              </a:rPr>
              <a:t>&gt;</a:t>
            </a:r>
            <a:r>
              <a:rPr lang="ko-KR" altLang="en-US" dirty="0" err="1">
                <a:latin typeface="Arial" panose="020B0604020202020204" pitchFamily="34" charset="0"/>
              </a:rPr>
              <a:t>를</a:t>
            </a:r>
            <a:r>
              <a:rPr lang="ko-KR" altLang="en-US" dirty="0">
                <a:latin typeface="Arial" panose="020B0604020202020204" pitchFamily="34" charset="0"/>
              </a:rPr>
              <a:t> 선택할 경우</a:t>
            </a:r>
            <a:r>
              <a:rPr lang="en-US" altLang="ko-KR" dirty="0">
                <a:latin typeface="Arial" panose="020B0604020202020204" pitchFamily="34" charset="0"/>
              </a:rPr>
              <a:t>,</a:t>
            </a:r>
            <a:r>
              <a:rPr lang="ko-KR" altLang="en-US" dirty="0">
                <a:latin typeface="Arial" panose="020B0604020202020204" pitchFamily="34" charset="0"/>
              </a:rPr>
              <a:t> 다음과 같은 화면에서 식단 일지를 추가할 수 있습니다</a:t>
            </a:r>
            <a:r>
              <a:rPr lang="en-US" altLang="ko-KR" dirty="0"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5" name="Picture 4" descr="A screenshot of a food diary&#10;&#10;Description automatically generated">
            <a:extLst>
              <a:ext uri="{FF2B5EF4-FFF2-40B4-BE49-F238E27FC236}">
                <a16:creationId xmlns:a16="http://schemas.microsoft.com/office/drawing/2014/main" id="{2B5C5917-F12C-52B3-5A84-F3EC7E913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1" b="7792"/>
          <a:stretch/>
        </p:blipFill>
        <p:spPr>
          <a:xfrm>
            <a:off x="4518991" y="1970837"/>
            <a:ext cx="5768230" cy="4589745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8FDD399-CB4F-A046-B9DD-CB20CB418168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33043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UC19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Food Diary Add / View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7E79A-931A-EE08-ADA8-A567E005620E}"/>
              </a:ext>
            </a:extLst>
          </p:cNvPr>
          <p:cNvSpPr txBox="1"/>
          <p:nvPr/>
        </p:nvSpPr>
        <p:spPr>
          <a:xfrm>
            <a:off x="774700" y="995628"/>
            <a:ext cx="873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[Alternative Flow 2]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ko-KR" altLang="en-US" dirty="0">
                <a:latin typeface="Arial" panose="020B0604020202020204" pitchFamily="34" charset="0"/>
              </a:rPr>
              <a:t>환자가 만약 잘못된 값을 입력을 한다면</a:t>
            </a:r>
            <a:r>
              <a:rPr lang="en-US" altLang="ko-KR" dirty="0">
                <a:latin typeface="Arial" panose="020B0604020202020204" pitchFamily="34" charset="0"/>
              </a:rPr>
              <a:t>,</a:t>
            </a:r>
            <a:r>
              <a:rPr lang="ko-KR" altLang="en-US" dirty="0">
                <a:latin typeface="Arial" panose="020B0604020202020204" pitchFamily="34" charset="0"/>
              </a:rPr>
              <a:t> 입력을 거부하고 에러 메시지를 표시합니다</a:t>
            </a:r>
            <a:r>
              <a:rPr lang="en-US" altLang="ko-KR" dirty="0"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1" name="Picture 10" descr="A screenshot of a menu&#10;&#10;Description automatically generated">
            <a:extLst>
              <a:ext uri="{FF2B5EF4-FFF2-40B4-BE49-F238E27FC236}">
                <a16:creationId xmlns:a16="http://schemas.microsoft.com/office/drawing/2014/main" id="{8805B0C6-0167-AC53-EF09-17D96A0AE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03" y="1763652"/>
            <a:ext cx="7575287" cy="484211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33C937E-04DF-8B18-72AA-228BB599AF01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91842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UC19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Food Diary Add / View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7E79A-931A-EE08-ADA8-A567E005620E}"/>
              </a:ext>
            </a:extLst>
          </p:cNvPr>
          <p:cNvSpPr txBox="1"/>
          <p:nvPr/>
        </p:nvSpPr>
        <p:spPr>
          <a:xfrm>
            <a:off x="774700" y="995628"/>
            <a:ext cx="8969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[main flow]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HCP</a:t>
            </a:r>
            <a:r>
              <a:rPr lang="ko-KR" altLang="en-US" dirty="0">
                <a:latin typeface="Arial" panose="020B0604020202020204" pitchFamily="34" charset="0"/>
              </a:rPr>
              <a:t>는 </a:t>
            </a:r>
            <a:r>
              <a:rPr lang="en-US" altLang="ko-KR" dirty="0">
                <a:latin typeface="Arial" panose="020B0604020202020204" pitchFamily="34" charset="0"/>
              </a:rPr>
              <a:t>&lt;view Patient Food Diary&gt;</a:t>
            </a:r>
            <a:r>
              <a:rPr lang="ko-KR" altLang="en-US" dirty="0" err="1">
                <a:latin typeface="Arial" panose="020B0604020202020204" pitchFamily="34" charset="0"/>
              </a:rPr>
              <a:t>를</a:t>
            </a:r>
            <a:r>
              <a:rPr lang="ko-KR" altLang="en-US" dirty="0">
                <a:latin typeface="Arial" panose="020B0604020202020204" pitchFamily="34" charset="0"/>
              </a:rPr>
              <a:t> 선택하여 환자의 식단일지를 조회할 수 있습니다</a:t>
            </a:r>
            <a:r>
              <a:rPr lang="en-US" altLang="ko-KR" dirty="0"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2" name="Picture 11" descr="A screenshot of a medical form&#10;&#10;Description automatically generated">
            <a:extLst>
              <a:ext uri="{FF2B5EF4-FFF2-40B4-BE49-F238E27FC236}">
                <a16:creationId xmlns:a16="http://schemas.microsoft.com/office/drawing/2014/main" id="{F2946DB8-8EBE-D4C2-5F37-9CD5E1E64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20" y="2247836"/>
            <a:ext cx="5360765" cy="3684726"/>
          </a:xfrm>
          <a:prstGeom prst="rect">
            <a:avLst/>
          </a:prstGeom>
        </p:spPr>
      </p:pic>
      <p:sp>
        <p:nvSpPr>
          <p:cNvPr id="4" name="직사각형 5">
            <a:extLst>
              <a:ext uri="{FF2B5EF4-FFF2-40B4-BE49-F238E27FC236}">
                <a16:creationId xmlns:a16="http://schemas.microsoft.com/office/drawing/2014/main" id="{B04D9E18-52AC-D01F-1FA1-7E988DD5BE5A}"/>
              </a:ext>
            </a:extLst>
          </p:cNvPr>
          <p:cNvSpPr/>
          <p:nvPr/>
        </p:nvSpPr>
        <p:spPr>
          <a:xfrm>
            <a:off x="2397512" y="3997504"/>
            <a:ext cx="4314572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9C16646-0E6F-60D3-7CA2-BBF94657566A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28631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UC19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Food Diary Add / View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7E79A-931A-EE08-ADA8-A567E005620E}"/>
              </a:ext>
            </a:extLst>
          </p:cNvPr>
          <p:cNvSpPr txBox="1"/>
          <p:nvPr/>
        </p:nvSpPr>
        <p:spPr>
          <a:xfrm>
            <a:off x="774700" y="995628"/>
            <a:ext cx="905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[main flow]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HCP</a:t>
            </a:r>
            <a:r>
              <a:rPr lang="ko-KR" altLang="en-US" dirty="0">
                <a:latin typeface="Arial" panose="020B0604020202020204" pitchFamily="34" charset="0"/>
              </a:rPr>
              <a:t>는 환자들을 검색할 수 있고</a:t>
            </a:r>
            <a:r>
              <a:rPr lang="en-US" altLang="ko-KR" dirty="0">
                <a:latin typeface="Arial" panose="020B0604020202020204" pitchFamily="34" charset="0"/>
              </a:rPr>
              <a:t>,</a:t>
            </a:r>
            <a:r>
              <a:rPr lang="ko-KR" altLang="en-US" dirty="0">
                <a:latin typeface="Arial" panose="020B0604020202020204" pitchFamily="34" charset="0"/>
              </a:rPr>
              <a:t> 다음과 같이 환자들의 식품일지를 조회할 수 있습니다</a:t>
            </a:r>
            <a:r>
              <a:rPr lang="en-US" altLang="ko-KR" dirty="0"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7B5AF4C-77F3-351C-1BF1-791CE298F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50" y="1970837"/>
            <a:ext cx="3009900" cy="3302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894494C-E014-C240-9CEF-689E6897FC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33"/>
          <a:stretch/>
        </p:blipFill>
        <p:spPr>
          <a:xfrm>
            <a:off x="774700" y="1970837"/>
            <a:ext cx="2755900" cy="401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6519CE-B27E-E611-6CE8-BA24FA701221}"/>
              </a:ext>
            </a:extLst>
          </p:cNvPr>
          <p:cNvSpPr txBox="1"/>
          <p:nvPr/>
        </p:nvSpPr>
        <p:spPr>
          <a:xfrm>
            <a:off x="4083050" y="5493040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dirty="0">
                <a:latin typeface="Arial" panose="020B0604020202020204" pitchFamily="34" charset="0"/>
              </a:rPr>
              <a:t>검색 기능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pic>
        <p:nvPicPr>
          <p:cNvPr id="11" name="Picture 10" descr="A screenshot of a nutrition chart&#10;&#10;Description automatically generated">
            <a:extLst>
              <a:ext uri="{FF2B5EF4-FFF2-40B4-BE49-F238E27FC236}">
                <a16:creationId xmlns:a16="http://schemas.microsoft.com/office/drawing/2014/main" id="{565C3A26-462F-6079-FFD7-9FFF528FF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462" y="2231187"/>
            <a:ext cx="5745538" cy="375285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20771B4-5B4C-95D3-C02C-7A2897B10BE1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16217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(3) UC19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Test Coverage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806466-27D7-0DA1-B42B-BDD35A77F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63" y="825458"/>
            <a:ext cx="3491489" cy="50183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94642D-8FA8-571B-562F-CAB73E870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885" y="1250001"/>
            <a:ext cx="5952412" cy="40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06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 Team2 </a:t>
            </a:r>
            <a:r>
              <a:rPr lang="ko-KR" altLang="en-US" dirty="0"/>
              <a:t>역할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8EEF22-9BFE-026D-224F-411C7BE3B3A0}"/>
              </a:ext>
            </a:extLst>
          </p:cNvPr>
          <p:cNvSpPr txBox="1"/>
          <p:nvPr/>
        </p:nvSpPr>
        <p:spPr>
          <a:xfrm>
            <a:off x="774700" y="995628"/>
            <a:ext cx="72699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</a:t>
            </a:r>
            <a:r>
              <a:rPr lang="ko-KR" altLang="en-US" dirty="0">
                <a:latin typeface="Arial" panose="020B0604020202020204" pitchFamily="34" charset="0"/>
              </a:rPr>
              <a:t>김주은</a:t>
            </a:r>
            <a:r>
              <a:rPr lang="en-US" altLang="ko-KR" dirty="0">
                <a:latin typeface="Arial" panose="020B0604020202020204" pitchFamily="34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 (UC19) Patient Food Diary Add / View UI </a:t>
            </a:r>
            <a:r>
              <a:rPr lang="ko-KR" altLang="en-US" dirty="0"/>
              <a:t>및 </a:t>
            </a:r>
            <a:r>
              <a:rPr lang="en-US" altLang="ko-KR" dirty="0"/>
              <a:t>logic </a:t>
            </a:r>
            <a:r>
              <a:rPr lang="ko-KR" altLang="en-US" dirty="0"/>
              <a:t>구현</a:t>
            </a:r>
            <a:r>
              <a:rPr lang="en-US" altLang="ko-KR" dirty="0"/>
              <a:t> (Frontend)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- (UC19) HCP Patient Food Diary /View UI </a:t>
            </a:r>
            <a:r>
              <a:rPr lang="ko-KR" altLang="en-US" dirty="0"/>
              <a:t>및 </a:t>
            </a:r>
            <a:r>
              <a:rPr lang="en-US" altLang="ko-KR" dirty="0"/>
              <a:t>logic </a:t>
            </a:r>
            <a:r>
              <a:rPr lang="ko-KR" altLang="en-US" dirty="0"/>
              <a:t>구현</a:t>
            </a:r>
            <a:r>
              <a:rPr lang="en-US" altLang="ko-KR" dirty="0"/>
              <a:t> (Frontend)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명세작성</a:t>
            </a:r>
            <a:endParaRPr lang="en-US" altLang="ko-KR" dirty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90988-E18F-B537-52D2-493D69018742}"/>
              </a:ext>
            </a:extLst>
          </p:cNvPr>
          <p:cNvSpPr txBox="1"/>
          <p:nvPr/>
        </p:nvSpPr>
        <p:spPr>
          <a:xfrm>
            <a:off x="774700" y="2690336"/>
            <a:ext cx="58402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</a:t>
            </a:r>
            <a:r>
              <a:rPr lang="ko-KR" altLang="en-US" dirty="0">
                <a:latin typeface="Arial" panose="020B0604020202020204" pitchFamily="34" charset="0"/>
              </a:rPr>
              <a:t>장영환</a:t>
            </a:r>
            <a:r>
              <a:rPr lang="en-US" altLang="ko-KR" dirty="0">
                <a:latin typeface="Arial" panose="020B0604020202020204" pitchFamily="34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 Frontend – Backend </a:t>
            </a:r>
            <a:r>
              <a:rPr lang="ko-KR" altLang="en-US" dirty="0"/>
              <a:t>연결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Team2 branch </a:t>
            </a:r>
            <a:r>
              <a:rPr lang="ko-KR" altLang="en-US" dirty="0"/>
              <a:t>관리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 (UC19) Food Diary Add / View backend API #1 </a:t>
            </a:r>
            <a:r>
              <a:rPr lang="ko-KR" altLang="en-US" dirty="0"/>
              <a:t>개발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 API </a:t>
            </a:r>
            <a:r>
              <a:rPr lang="ko-KR" altLang="en-US" dirty="0"/>
              <a:t>명세작성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Test code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A04DAC-C615-C161-90FC-8979425F84D1}"/>
              </a:ext>
            </a:extLst>
          </p:cNvPr>
          <p:cNvSpPr txBox="1"/>
          <p:nvPr/>
        </p:nvSpPr>
        <p:spPr>
          <a:xfrm>
            <a:off x="774700" y="4662043"/>
            <a:ext cx="5840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</a:t>
            </a:r>
            <a:r>
              <a:rPr lang="ko-KR" altLang="en-US" dirty="0">
                <a:latin typeface="Arial" panose="020B0604020202020204" pitchFamily="34" charset="0"/>
              </a:rPr>
              <a:t>윤종윤</a:t>
            </a:r>
            <a:r>
              <a:rPr lang="en-US" altLang="ko-KR" dirty="0">
                <a:latin typeface="Arial" panose="020B0604020202020204" pitchFamily="34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 (UC19) Food Diary Add / View backend API #2 </a:t>
            </a:r>
            <a:r>
              <a:rPr lang="ko-KR" altLang="en-US" dirty="0"/>
              <a:t>개발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3515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345C2-4976-A014-7483-73C9A20A4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회의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C9462-41E7-8077-009A-6D3DB1598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ko-KR" b="1" dirty="0"/>
              <a:t>-</a:t>
            </a:r>
            <a:r>
              <a:rPr kumimoji="1" lang="ko-KR" altLang="en-US" b="1" dirty="0"/>
              <a:t>정기 회의 </a:t>
            </a:r>
            <a:r>
              <a:rPr kumimoji="1" lang="en-US" altLang="ko-KR" dirty="0"/>
              <a:t>: </a:t>
            </a:r>
            <a:r>
              <a:rPr kumimoji="1" lang="ko-KR" altLang="en-US" dirty="0"/>
              <a:t>매주 화요일 </a:t>
            </a:r>
            <a:r>
              <a:rPr kumimoji="1" lang="en-US" altLang="ko-KR" dirty="0"/>
              <a:t>11PM ( </a:t>
            </a:r>
            <a:r>
              <a:rPr kumimoji="1" lang="ko-KR" altLang="en-US" dirty="0" err="1"/>
              <a:t>디스코드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-</a:t>
            </a:r>
            <a:r>
              <a:rPr kumimoji="1" lang="ko-KR" altLang="en-US" dirty="0"/>
              <a:t>각 </a:t>
            </a:r>
            <a:r>
              <a:rPr kumimoji="1" lang="en-US" altLang="ko-KR" dirty="0"/>
              <a:t>cell </a:t>
            </a:r>
            <a:r>
              <a:rPr kumimoji="1" lang="ko-KR" altLang="en-US" dirty="0"/>
              <a:t>별로 별도로 매주 회의 진행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각 </a:t>
            </a:r>
            <a:r>
              <a:rPr kumimoji="1" lang="en-US" altLang="ko-KR" dirty="0"/>
              <a:t>cell </a:t>
            </a:r>
            <a:r>
              <a:rPr kumimoji="1" lang="ko-KR" altLang="en-US" dirty="0"/>
              <a:t>별로 </a:t>
            </a:r>
            <a:r>
              <a:rPr kumimoji="1" lang="en-US" altLang="ko-KR" dirty="0" err="1"/>
              <a:t>uc</a:t>
            </a:r>
            <a:r>
              <a:rPr kumimoji="1" lang="en-US" altLang="ko-KR" dirty="0"/>
              <a:t> 2</a:t>
            </a:r>
            <a:r>
              <a:rPr kumimoji="1" lang="ko-KR" altLang="en-US" dirty="0"/>
              <a:t>개씩 선택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팀 내에서 구현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구현 전 정기회의에서 </a:t>
            </a:r>
            <a:r>
              <a:rPr kumimoji="1" lang="en-US" altLang="ko-KR" dirty="0" err="1"/>
              <a:t>uc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읽고 </a:t>
            </a:r>
            <a:r>
              <a:rPr kumimoji="1" lang="en-US" altLang="ko-KR" dirty="0"/>
              <a:t>dependency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확인하여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Dependency</a:t>
            </a:r>
            <a:r>
              <a:rPr kumimoji="1" lang="ko-KR" altLang="en-US" dirty="0"/>
              <a:t>가 있는 팀의 </a:t>
            </a:r>
            <a:r>
              <a:rPr kumimoji="1" lang="en-US" altLang="ko-KR" dirty="0" err="1"/>
              <a:t>uc</a:t>
            </a:r>
            <a:r>
              <a:rPr kumimoji="1" lang="ko-KR" altLang="en-US" dirty="0"/>
              <a:t>의 경우 </a:t>
            </a:r>
            <a:r>
              <a:rPr kumimoji="1" lang="ko-KR" altLang="en-US" dirty="0" err="1"/>
              <a:t>팀끼리의</a:t>
            </a:r>
            <a:r>
              <a:rPr kumimoji="1" lang="ko-KR" altLang="en-US" dirty="0"/>
              <a:t> 소통을 통해 미리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어떻게 </a:t>
            </a:r>
            <a:r>
              <a:rPr kumimoji="1" lang="ko-KR" altLang="en-US" dirty="0" err="1"/>
              <a:t>해야할지</a:t>
            </a:r>
            <a:r>
              <a:rPr kumimoji="1" lang="ko-KR" altLang="en-US" dirty="0"/>
              <a:t> 결정함</a:t>
            </a: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1844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(3) Team2 </a:t>
            </a:r>
            <a:r>
              <a:rPr lang="ko-KR" altLang="en-US" dirty="0"/>
              <a:t>진행상황 및 추후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3A6B5-03D3-A8D5-23A9-22D872D296C0}"/>
              </a:ext>
            </a:extLst>
          </p:cNvPr>
          <p:cNvSpPr txBox="1"/>
          <p:nvPr/>
        </p:nvSpPr>
        <p:spPr>
          <a:xfrm>
            <a:off x="774700" y="995628"/>
            <a:ext cx="58875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</a:t>
            </a:r>
            <a:r>
              <a:rPr lang="ko-KR" altLang="en-US" dirty="0">
                <a:latin typeface="Arial" panose="020B0604020202020204" pitchFamily="34" charset="0"/>
              </a:rPr>
              <a:t>현재 진행상황</a:t>
            </a:r>
            <a:r>
              <a:rPr lang="en-US" altLang="ko-KR" dirty="0">
                <a:latin typeface="Arial" panose="020B0604020202020204" pitchFamily="34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 (UC19) Requirement</a:t>
            </a:r>
            <a:r>
              <a:rPr lang="ko-KR" altLang="en-US" dirty="0"/>
              <a:t>에 맞게 </a:t>
            </a:r>
            <a:r>
              <a:rPr lang="en-US" altLang="ko-KR" dirty="0"/>
              <a:t>API documentation </a:t>
            </a:r>
            <a:r>
              <a:rPr lang="ko-KR" altLang="en-US" dirty="0"/>
              <a:t>작성</a:t>
            </a:r>
            <a:endParaRPr lang="en-US" altLang="ko-KR" dirty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- (UC19) Food Diary Add/View </a:t>
            </a:r>
            <a:r>
              <a:rPr lang="ko-KR" altLang="en-US" dirty="0"/>
              <a:t>기능 </a:t>
            </a:r>
            <a:r>
              <a:rPr lang="en-US" altLang="ko-KR" dirty="0"/>
              <a:t>Test</a:t>
            </a:r>
            <a:r>
              <a:rPr lang="ko-KR" altLang="en-US" dirty="0"/>
              <a:t>개발 완료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 (UC16) API documentation </a:t>
            </a:r>
            <a:r>
              <a:rPr lang="ko-KR" altLang="en-US" dirty="0"/>
              <a:t>작성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65C92-752E-E395-7C31-1D69996E706C}"/>
              </a:ext>
            </a:extLst>
          </p:cNvPr>
          <p:cNvSpPr txBox="1"/>
          <p:nvPr/>
        </p:nvSpPr>
        <p:spPr>
          <a:xfrm>
            <a:off x="774700" y="3662628"/>
            <a:ext cx="34883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</a:t>
            </a:r>
            <a:r>
              <a:rPr lang="ko-KR" altLang="en-US" dirty="0">
                <a:latin typeface="Arial" panose="020B0604020202020204" pitchFamily="34" charset="0"/>
              </a:rPr>
              <a:t>추후 계획</a:t>
            </a:r>
            <a:r>
              <a:rPr lang="en-US" altLang="ko-KR" dirty="0">
                <a:latin typeface="Arial" panose="020B0604020202020204" pitchFamily="34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 (UC16) </a:t>
            </a:r>
            <a:r>
              <a:rPr lang="ko-KR" altLang="en-US" dirty="0"/>
              <a:t>기능 개발 및 </a:t>
            </a:r>
            <a:r>
              <a:rPr lang="en-US" altLang="ko-KR" dirty="0"/>
              <a:t>Test </a:t>
            </a:r>
            <a:r>
              <a:rPr lang="ko-KR" altLang="en-US" dirty="0"/>
              <a:t>구현</a:t>
            </a:r>
            <a:endParaRPr lang="en-US" altLang="ko-KR" dirty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- (UC16) </a:t>
            </a:r>
            <a:r>
              <a:rPr lang="ko-KR" altLang="en-US" dirty="0"/>
              <a:t>역할 분담</a:t>
            </a:r>
            <a:endParaRPr lang="en-US" altLang="ko-KR" dirty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0570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7F453-7C57-F5D5-20E7-CE1BD67CA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Cell1 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60A873-AE8C-5940-BE5F-245436EAE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0" y="3631855"/>
            <a:ext cx="10886661" cy="1655762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Iteration 2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김영서</a:t>
            </a:r>
            <a:r>
              <a:rPr kumimoji="1" lang="ko-KR" altLang="en-US" dirty="0"/>
              <a:t> 박승호 </a:t>
            </a:r>
            <a:r>
              <a:rPr kumimoji="1" lang="ko-KR" altLang="en-US" dirty="0" err="1"/>
              <a:t>엄소은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5988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54ACE-D31A-DCA6-B5B5-26ED8D2C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(1) UC 21 Ophthalmologist Appointment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CA6AF-35D9-6687-F986-A13CA5B51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[main</a:t>
            </a:r>
            <a:r>
              <a:rPr lang="ko-KR" altLang="en-US" sz="2000" dirty="0"/>
              <a:t> </a:t>
            </a:r>
            <a:r>
              <a:rPr lang="en-US" altLang="ko-KR" sz="2000" dirty="0"/>
              <a:t>flow]</a:t>
            </a:r>
          </a:p>
          <a:p>
            <a:pPr marL="0" indent="0">
              <a:buNone/>
            </a:pPr>
            <a:r>
              <a:rPr lang="en-US" altLang="ko-KR" sz="2000" dirty="0" err="1"/>
              <a:t>Oph</a:t>
            </a:r>
            <a:r>
              <a:rPr lang="ko-KR" altLang="en-US" sz="2000" dirty="0"/>
              <a:t>와 </a:t>
            </a:r>
            <a:r>
              <a:rPr lang="en-US" altLang="ko-KR" sz="2000" dirty="0"/>
              <a:t>od</a:t>
            </a:r>
            <a:r>
              <a:rPr lang="ko-KR" altLang="en-US" sz="2000" dirty="0"/>
              <a:t>는 </a:t>
            </a:r>
            <a:r>
              <a:rPr lang="en-US" altLang="ko-KR" sz="2000" dirty="0"/>
              <a:t>appointment</a:t>
            </a:r>
            <a:r>
              <a:rPr lang="ko-KR" altLang="en-US" sz="2000" dirty="0"/>
              <a:t>를 </a:t>
            </a:r>
            <a:r>
              <a:rPr lang="en-US" altLang="ko-KR" sz="2000" dirty="0"/>
              <a:t>eye health checkup</a:t>
            </a:r>
            <a:r>
              <a:rPr lang="ko-KR" altLang="en-US" sz="2000" dirty="0"/>
              <a:t>으로 </a:t>
            </a:r>
            <a:r>
              <a:rPr lang="en-US" altLang="ko-KR" sz="2000" dirty="0"/>
              <a:t>mark</a:t>
            </a:r>
            <a:r>
              <a:rPr lang="ko-KR" altLang="en-US" sz="2000" dirty="0"/>
              <a:t>할 수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이 </a:t>
            </a:r>
            <a:r>
              <a:rPr lang="en-US" altLang="ko-KR" sz="2000" dirty="0"/>
              <a:t>visit</a:t>
            </a:r>
            <a:r>
              <a:rPr lang="ko-KR" altLang="en-US" sz="2000" dirty="0"/>
              <a:t>은 </a:t>
            </a:r>
            <a:r>
              <a:rPr lang="en-US" altLang="ko-KR" sz="2000" dirty="0"/>
              <a:t>optional basic health metrics</a:t>
            </a:r>
            <a:r>
              <a:rPr lang="ko-KR" altLang="en-US" sz="2000" dirty="0"/>
              <a:t>를 보조한다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C17617-137C-5327-1D3F-F183A3D59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896" y="4732217"/>
            <a:ext cx="3941773" cy="16569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824DC7-525F-424A-BBA2-A13C817DA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90" y="2971559"/>
            <a:ext cx="4395281" cy="35213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13386E-5A25-3AE5-7D58-0C53E0819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71560"/>
            <a:ext cx="3202171" cy="167270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71E89C3-7715-FCDF-40D4-4D6C1425A3D0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42408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54ACE-D31A-DCA6-B5B5-26ED8D2C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(1) UC 21 Ophthalmologist Appointment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CA6AF-35D9-6687-F986-A13CA5B51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[main</a:t>
            </a:r>
            <a:r>
              <a:rPr lang="ko-KR" altLang="en-US" sz="2000" dirty="0"/>
              <a:t> </a:t>
            </a:r>
            <a:r>
              <a:rPr lang="en-US" altLang="ko-KR" sz="2000" dirty="0"/>
              <a:t>flow]</a:t>
            </a:r>
          </a:p>
          <a:p>
            <a:pPr marL="0" indent="0">
              <a:buNone/>
            </a:pPr>
            <a:r>
              <a:rPr lang="en-US" altLang="ko-KR" sz="2000" dirty="0" err="1"/>
              <a:t>Oph</a:t>
            </a:r>
            <a:r>
              <a:rPr lang="ko-KR" altLang="en-US" sz="2000" dirty="0"/>
              <a:t>와 </a:t>
            </a:r>
            <a:r>
              <a:rPr lang="en-US" altLang="ko-KR" sz="2000" dirty="0"/>
              <a:t>od</a:t>
            </a:r>
            <a:r>
              <a:rPr lang="ko-KR" altLang="en-US" sz="2000" dirty="0"/>
              <a:t>는 </a:t>
            </a:r>
            <a:r>
              <a:rPr lang="en-US" altLang="ko-KR" sz="2000" dirty="0"/>
              <a:t>appointment</a:t>
            </a:r>
            <a:r>
              <a:rPr lang="ko-KR" altLang="en-US" sz="2000" dirty="0"/>
              <a:t>를 </a:t>
            </a:r>
            <a:r>
              <a:rPr lang="en-US" altLang="ko-KR" sz="2000" dirty="0"/>
              <a:t>eye health checkup</a:t>
            </a:r>
            <a:r>
              <a:rPr lang="ko-KR" altLang="en-US" sz="2000" dirty="0"/>
              <a:t>으로 </a:t>
            </a:r>
            <a:r>
              <a:rPr lang="en-US" altLang="ko-KR" sz="2000" dirty="0"/>
              <a:t>mark</a:t>
            </a:r>
            <a:r>
              <a:rPr lang="ko-KR" altLang="en-US" sz="2000" dirty="0"/>
              <a:t>할 수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이 </a:t>
            </a:r>
            <a:r>
              <a:rPr lang="en-US" altLang="ko-KR" sz="2000" dirty="0"/>
              <a:t>visit</a:t>
            </a:r>
            <a:r>
              <a:rPr lang="ko-KR" altLang="en-US" sz="2000" dirty="0"/>
              <a:t>은 </a:t>
            </a:r>
            <a:r>
              <a:rPr lang="en-US" altLang="ko-KR" sz="2000" dirty="0"/>
              <a:t>optional basic health metrics</a:t>
            </a:r>
            <a:r>
              <a:rPr lang="ko-KR" altLang="en-US" sz="2000" dirty="0"/>
              <a:t>를 보조한다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0171A9-7FA4-8955-07CC-071FB42D7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75"/>
          <a:stretch/>
        </p:blipFill>
        <p:spPr>
          <a:xfrm>
            <a:off x="632712" y="3220412"/>
            <a:ext cx="2732788" cy="19813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65D511-1901-0909-9EF7-67D8C2F6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073" y="3220412"/>
            <a:ext cx="6225153" cy="339736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7F4782F-6C01-614A-D4C2-12A6F62B9923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4308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54ACE-D31A-DCA6-B5B5-26ED8D2C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(1) UC 21 Ophthalmologist Appointment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CA6AF-35D9-6687-F986-A13CA5B51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[sub</a:t>
            </a:r>
            <a:r>
              <a:rPr lang="ko-KR" altLang="en-US" sz="2000" dirty="0"/>
              <a:t> </a:t>
            </a:r>
            <a:r>
              <a:rPr lang="en-US" altLang="ko-KR" sz="2000" dirty="0"/>
              <a:t>flow 1]</a:t>
            </a:r>
          </a:p>
          <a:p>
            <a:pPr marL="0" indent="0">
              <a:buNone/>
            </a:pPr>
            <a:r>
              <a:rPr lang="en-US" altLang="ko-KR" sz="2000" dirty="0" err="1"/>
              <a:t>Oph</a:t>
            </a:r>
            <a:r>
              <a:rPr lang="en-US" altLang="ko-KR" sz="2000" dirty="0"/>
              <a:t> </a:t>
            </a:r>
            <a:r>
              <a:rPr lang="ko-KR" altLang="en-US" sz="2000" dirty="0"/>
              <a:t>또는 </a:t>
            </a:r>
            <a:r>
              <a:rPr lang="en-US" altLang="ko-KR" sz="2000" dirty="0"/>
              <a:t>od</a:t>
            </a:r>
            <a:r>
              <a:rPr lang="ko-KR" altLang="en-US" sz="2000" dirty="0"/>
              <a:t>가 </a:t>
            </a:r>
            <a:r>
              <a:rPr lang="en-US" altLang="ko-KR" sz="2000" dirty="0"/>
              <a:t>appointment</a:t>
            </a:r>
            <a:r>
              <a:rPr lang="ko-KR" altLang="en-US" sz="2000" dirty="0"/>
              <a:t>를 제출할 때 </a:t>
            </a:r>
            <a:r>
              <a:rPr lang="en-US" altLang="ko-KR" sz="2000" dirty="0"/>
              <a:t>eye health information</a:t>
            </a:r>
            <a:r>
              <a:rPr lang="ko-KR" altLang="en-US" sz="2000" dirty="0"/>
              <a:t>을 입력할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5916FC-9CA4-7550-85F1-95FB0B15B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45" y="2758508"/>
            <a:ext cx="3916892" cy="373436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C5EFD5E-7042-FEB7-9DE9-3F188DF76486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10586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54ACE-D31A-DCA6-B5B5-26ED8D2C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(1) UC 21 Ophthalmologist Appointment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CA6AF-35D9-6687-F986-A13CA5B51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[alternate flow]</a:t>
            </a:r>
          </a:p>
          <a:p>
            <a:pPr marL="0" indent="0">
              <a:buNone/>
            </a:pPr>
            <a:r>
              <a:rPr lang="en-US" altLang="ko-KR" sz="2000" dirty="0"/>
              <a:t>Hcp</a:t>
            </a:r>
            <a:r>
              <a:rPr lang="ko-KR" altLang="en-US" sz="2000" dirty="0"/>
              <a:t>가 잘못된 형식의 </a:t>
            </a:r>
            <a:r>
              <a:rPr lang="en-US" altLang="ko-KR" sz="2000" dirty="0"/>
              <a:t>visual acuity, sphere, axis, cylinder value</a:t>
            </a:r>
            <a:r>
              <a:rPr lang="ko-KR" altLang="en-US" sz="2000" dirty="0"/>
              <a:t>를 입력하려 하면 오류 메시지를 받는다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321C51-AA73-738F-DB57-9D871B89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738" y="3429000"/>
            <a:ext cx="4908802" cy="189239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9960B99-BEA8-E107-4797-8E4C883B90A1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12048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54ACE-D31A-DCA6-B5B5-26ED8D2C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(1) UC 21 Ophthalmologist Appointment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CA6AF-35D9-6687-F986-A13CA5B51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17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[scenario 1]</a:t>
            </a:r>
          </a:p>
          <a:p>
            <a:pPr marL="0" indent="0">
              <a:buNone/>
            </a:pPr>
            <a:r>
              <a:rPr lang="en-US" altLang="ko-KR" sz="2000" dirty="0" err="1"/>
              <a:t>Oph</a:t>
            </a:r>
            <a:r>
              <a:rPr lang="ko-KR" altLang="en-US" sz="2000" dirty="0"/>
              <a:t>는 </a:t>
            </a:r>
            <a:r>
              <a:rPr lang="en-US" altLang="ko-KR" sz="2000" dirty="0"/>
              <a:t>View Ophthalmologist Appointments and Requests </a:t>
            </a:r>
            <a:r>
              <a:rPr lang="ko-KR" altLang="en-US" sz="2000" dirty="0"/>
              <a:t>페이지로 이동하여 </a:t>
            </a:r>
            <a:r>
              <a:rPr lang="en-US" altLang="ko-KR" sz="2000" dirty="0"/>
              <a:t>appointment</a:t>
            </a:r>
            <a:r>
              <a:rPr lang="ko-KR" altLang="en-US" sz="2000" dirty="0"/>
              <a:t>를 </a:t>
            </a:r>
            <a:r>
              <a:rPr lang="en-US" altLang="ko-KR" sz="2000" dirty="0"/>
              <a:t>approve</a:t>
            </a:r>
            <a:r>
              <a:rPr lang="ko-KR" altLang="en-US" sz="2000" dirty="0"/>
              <a:t>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28E3FA-A782-5704-EC70-B5FC21F01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68" r="1"/>
          <a:stretch/>
        </p:blipFill>
        <p:spPr>
          <a:xfrm>
            <a:off x="6399027" y="2955261"/>
            <a:ext cx="4954773" cy="15741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2DF2B0-15D7-622D-40EC-EF4FDB474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07" y="2955261"/>
            <a:ext cx="4877051" cy="187334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561E3BCA-D7A9-DF11-439C-CDACE82E7FD6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70728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54ACE-D31A-DCA6-B5B5-26ED8D2C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(1) UC 21 Ophthalmologist Appointment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CA6AF-35D9-6687-F986-A13CA5B51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[scenario 2]</a:t>
            </a:r>
          </a:p>
          <a:p>
            <a:pPr marL="0" indent="0">
              <a:buNone/>
            </a:pPr>
            <a:r>
              <a:rPr lang="en-US" altLang="ko-KR" sz="2000" dirty="0" err="1"/>
              <a:t>Oph</a:t>
            </a:r>
            <a:r>
              <a:rPr lang="ko-KR" altLang="en-US" sz="2000" dirty="0"/>
              <a:t>는 </a:t>
            </a:r>
            <a:r>
              <a:rPr lang="en-US" altLang="ko-KR" sz="2000" dirty="0"/>
              <a:t>View Ophthalmologist Appointments and Requests </a:t>
            </a:r>
            <a:r>
              <a:rPr lang="ko-KR" altLang="en-US" sz="2000" dirty="0"/>
              <a:t>페이지로 이동하여 </a:t>
            </a:r>
            <a:r>
              <a:rPr lang="en-US" altLang="ko-KR" sz="2000" dirty="0"/>
              <a:t>appointment</a:t>
            </a:r>
            <a:r>
              <a:rPr lang="ko-KR" altLang="en-US" sz="2000" dirty="0"/>
              <a:t>를 </a:t>
            </a:r>
            <a:r>
              <a:rPr lang="en-US" altLang="ko-KR" sz="2000" dirty="0"/>
              <a:t>decline</a:t>
            </a:r>
            <a:r>
              <a:rPr lang="ko-KR" altLang="en-US" sz="2000" dirty="0"/>
              <a:t>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B85FD5-9F0A-8CF9-F360-2FCAE549C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58590"/>
            <a:ext cx="5886753" cy="16764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83188A-12A2-06B8-EE06-E317BFCA0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91696"/>
            <a:ext cx="5867702" cy="87634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3FC7B3C0-F575-3E38-631F-B5E7C2CB622D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79354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54ACE-D31A-DCA6-B5B5-26ED8D2C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(1) UC 21 Ophthalmologist Appointment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CA6AF-35D9-6687-F986-A13CA5B51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[scenario 3]</a:t>
            </a:r>
          </a:p>
          <a:p>
            <a:pPr marL="0" indent="0">
              <a:buNone/>
            </a:pPr>
            <a:r>
              <a:rPr lang="en-US" altLang="ko-KR" sz="2000" dirty="0" err="1"/>
              <a:t>Oph</a:t>
            </a:r>
            <a:r>
              <a:rPr lang="ko-KR" altLang="en-US" sz="2000" dirty="0"/>
              <a:t>는 </a:t>
            </a:r>
            <a:r>
              <a:rPr lang="en-US" altLang="ko-KR" sz="2000" dirty="0"/>
              <a:t>View Ophthalmologist Appointments and Requests </a:t>
            </a:r>
            <a:r>
              <a:rPr lang="ko-KR" altLang="en-US" sz="2000" dirty="0"/>
              <a:t>페이지로 이동하여 </a:t>
            </a:r>
            <a:r>
              <a:rPr lang="en-US" altLang="ko-KR" sz="2000" dirty="0"/>
              <a:t>upcoming appointments(</a:t>
            </a:r>
            <a:r>
              <a:rPr lang="ko-KR" altLang="en-US" sz="2000" dirty="0"/>
              <a:t>승인한 약속</a:t>
            </a:r>
            <a:r>
              <a:rPr lang="en-US" altLang="ko-KR" sz="2000" dirty="0"/>
              <a:t>)</a:t>
            </a:r>
            <a:r>
              <a:rPr lang="ko-KR" altLang="en-US" sz="2000" dirty="0"/>
              <a:t>을 볼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D5354F-E464-CC80-C324-7641B776C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9" y="3429000"/>
            <a:ext cx="5035809" cy="146057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578E500-A69F-1BF8-4036-0BF8697092E5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74848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54ACE-D31A-DCA6-B5B5-26ED8D2C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(1) UC 21 Ophthalmologist Appointment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CA6AF-35D9-6687-F986-A13CA5B51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[test]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B37AE0-6C84-EBA3-BC25-9A4FAE854031}"/>
              </a:ext>
            </a:extLst>
          </p:cNvPr>
          <p:cNvSpPr txBox="1"/>
          <p:nvPr/>
        </p:nvSpPr>
        <p:spPr>
          <a:xfrm>
            <a:off x="924910" y="2480441"/>
            <a:ext cx="760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Document Office Visit </a:t>
            </a:r>
            <a:r>
              <a:rPr kumimoji="1" lang="ko-KR" altLang="en-US" dirty="0"/>
              <a:t>에서 </a:t>
            </a:r>
            <a:r>
              <a:rPr kumimoji="1" lang="en-US" altLang="ko-KR" dirty="0" err="1"/>
              <a:t>Eyecheckup</a:t>
            </a:r>
            <a:r>
              <a:rPr kumimoji="1" lang="ko-KR" altLang="en-US" dirty="0"/>
              <a:t> 정보 기록하는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구현 완료</a:t>
            </a:r>
          </a:p>
        </p:txBody>
      </p:sp>
    </p:spTree>
    <p:extLst>
      <p:ext uri="{BB962C8B-B14F-4D97-AF65-F5344CB8AC3E}">
        <p14:creationId xmlns:p14="http://schemas.microsoft.com/office/powerpoint/2010/main" val="379890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F14AF-01C2-A108-D4FA-0E52248E9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Team</a:t>
            </a:r>
            <a:r>
              <a:rPr kumimoji="1" lang="ko-KR" altLang="en-US" dirty="0"/>
              <a:t> </a:t>
            </a:r>
            <a:r>
              <a:rPr kumimoji="1" lang="en-US" altLang="ko-KR" dirty="0"/>
              <a:t>Structure</a:t>
            </a:r>
            <a:r>
              <a:rPr kumimoji="1" lang="ko-KR" altLang="en-US" dirty="0"/>
              <a:t> </a:t>
            </a:r>
            <a:r>
              <a:rPr kumimoji="1" lang="en-US" altLang="ko-KR" dirty="0"/>
              <a:t>(FE 3 / BE 6)</a:t>
            </a:r>
            <a:endParaRPr kumimoji="1"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8E95F7A-73D7-D76E-3A22-18917B4537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147783"/>
              </p:ext>
            </p:extLst>
          </p:nvPr>
        </p:nvGraphicFramePr>
        <p:xfrm>
          <a:off x="838200" y="2587625"/>
          <a:ext cx="10515600" cy="29532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14392909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512204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63786389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7036392"/>
                    </a:ext>
                  </a:extLst>
                </a:gridCol>
              </a:tblGrid>
              <a:tr h="73830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Cell1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Cell2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Cell3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4041785"/>
                  </a:ext>
                </a:extLst>
              </a:tr>
              <a:tr h="738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프론트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김영서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김주은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강민용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470405"/>
                  </a:ext>
                </a:extLst>
              </a:tr>
              <a:tr h="738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박승호 </a:t>
                      </a:r>
                      <a:r>
                        <a:rPr lang="ko-KR" altLang="en-US" dirty="0" err="1"/>
                        <a:t>엄소은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윤종윤 장영환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노규민</a:t>
                      </a:r>
                      <a:r>
                        <a:rPr lang="ko-KR" altLang="en-US" dirty="0"/>
                        <a:t> 임예원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493537"/>
                  </a:ext>
                </a:extLst>
              </a:tr>
              <a:tr h="738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Iter2 </a:t>
                      </a:r>
                      <a:r>
                        <a:rPr lang="ko-KR" altLang="en-US" dirty="0"/>
                        <a:t>에서 구현할 </a:t>
                      </a:r>
                      <a:r>
                        <a:rPr lang="en-US" altLang="ko-KR" dirty="0"/>
                        <a:t>UC</a:t>
                      </a:r>
                    </a:p>
                    <a:p>
                      <a:pPr algn="ctr" latinLnBrk="1"/>
                      <a:r>
                        <a:rPr lang="en-US" altLang="ko-KR" dirty="0" err="1"/>
                        <a:t>Iter</a:t>
                      </a:r>
                      <a:r>
                        <a:rPr lang="en-US" altLang="ko-KR" dirty="0"/>
                        <a:t> 3 ( uc23)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UC21</a:t>
                      </a:r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uc</a:t>
                      </a:r>
                      <a:r>
                        <a:rPr lang="en-US" altLang="ko-KR" dirty="0"/>
                        <a:t> 22)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UC 19</a:t>
                      </a:r>
                    </a:p>
                    <a:p>
                      <a:pPr algn="ctr" latinLnBrk="1"/>
                      <a:r>
                        <a:rPr lang="en-US" altLang="ko-KR" dirty="0"/>
                        <a:t>(uc16)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UC15</a:t>
                      </a:r>
                    </a:p>
                    <a:p>
                      <a:pPr algn="ctr" latinLnBrk="1"/>
                      <a:r>
                        <a:rPr lang="en-US" altLang="ko-KR" dirty="0"/>
                        <a:t>(uc23)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299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854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54ACE-D31A-DCA6-B5B5-26ED8D2C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(2) UC 22 Ophthalmology Surgeries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CA6AF-35D9-6687-F986-A13CA5B51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[main flow]</a:t>
            </a:r>
          </a:p>
          <a:p>
            <a:pPr marL="0" indent="0">
              <a:buNone/>
            </a:pPr>
            <a:r>
              <a:rPr lang="ko-KR" altLang="en-US" sz="2000" dirty="0"/>
              <a:t>환자</a:t>
            </a:r>
            <a:r>
              <a:rPr lang="en-US" altLang="ko-KR" sz="2000" dirty="0"/>
              <a:t>, hcp, </a:t>
            </a:r>
            <a:r>
              <a:rPr lang="en-US" altLang="ko-KR" sz="2000" dirty="0" err="1"/>
              <a:t>oph</a:t>
            </a:r>
            <a:r>
              <a:rPr lang="ko-KR" altLang="en-US" sz="2000" dirty="0"/>
              <a:t>는 </a:t>
            </a:r>
            <a:r>
              <a:rPr lang="en-US" altLang="ko-KR" sz="2000" dirty="0"/>
              <a:t>document</a:t>
            </a:r>
            <a:r>
              <a:rPr lang="ko-KR" altLang="en-US" sz="2000" dirty="0"/>
              <a:t>된 안과 수술 </a:t>
            </a:r>
            <a:r>
              <a:rPr lang="en-US" altLang="ko-KR" sz="2000" dirty="0"/>
              <a:t>visit</a:t>
            </a:r>
            <a:r>
              <a:rPr lang="ko-KR" altLang="en-US" sz="2000" dirty="0"/>
              <a:t>을 볼 수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[scenario 2]</a:t>
            </a:r>
          </a:p>
          <a:p>
            <a:pPr marL="0" indent="0">
              <a:buNone/>
            </a:pPr>
            <a:r>
              <a:rPr lang="en-US" altLang="ko-KR" sz="2000" dirty="0" err="1"/>
              <a:t>Oph</a:t>
            </a:r>
            <a:r>
              <a:rPr lang="ko-KR" altLang="en-US" sz="2000" dirty="0"/>
              <a:t>는 </a:t>
            </a:r>
            <a:r>
              <a:rPr lang="en-US" altLang="ko-KR" sz="2000" dirty="0"/>
              <a:t>edit office visit </a:t>
            </a:r>
            <a:r>
              <a:rPr lang="ko-KR" altLang="en-US" sz="2000" dirty="0"/>
              <a:t>페이지를 통해 </a:t>
            </a:r>
            <a:r>
              <a:rPr lang="en-US" altLang="ko-KR" sz="2000" dirty="0"/>
              <a:t>office visit</a:t>
            </a:r>
            <a:r>
              <a:rPr lang="ko-KR" altLang="en-US" sz="2000" dirty="0"/>
              <a:t>을 선택하여 수정할 수 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16479C-6C0E-F621-1346-2DD635C02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081"/>
          <a:stretch/>
        </p:blipFill>
        <p:spPr>
          <a:xfrm>
            <a:off x="991891" y="4235806"/>
            <a:ext cx="7485681" cy="225706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E406E872-9905-5F23-0AD7-F977A6D06023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82362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54ACE-D31A-DCA6-B5B5-26ED8D2C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(2) UC 22 Ophthalmology Surgeries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CA6AF-35D9-6687-F986-A13CA5B51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38" y="1580691"/>
            <a:ext cx="38613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[main flow]</a:t>
            </a:r>
          </a:p>
          <a:p>
            <a:pPr marL="0" indent="0">
              <a:buNone/>
            </a:pPr>
            <a:r>
              <a:rPr lang="en-US" altLang="ko-KR" sz="2000" dirty="0" err="1"/>
              <a:t>Oph</a:t>
            </a:r>
            <a:r>
              <a:rPr lang="ko-KR" altLang="en-US" sz="2000" dirty="0"/>
              <a:t>는 </a:t>
            </a:r>
            <a:r>
              <a:rPr lang="en-US" altLang="ko-KR" sz="2000" dirty="0"/>
              <a:t>ophthalmology surgery visit</a:t>
            </a:r>
            <a:r>
              <a:rPr lang="ko-KR" altLang="en-US" sz="2000" dirty="0"/>
              <a:t>을 </a:t>
            </a:r>
            <a:r>
              <a:rPr lang="en-US" altLang="ko-KR" sz="2000" dirty="0"/>
              <a:t>document</a:t>
            </a:r>
            <a:r>
              <a:rPr lang="ko-KR" altLang="en-US" sz="2000" dirty="0"/>
              <a:t>할 수 있고 수술에 대한 자세한 정보를 입력할 수 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이때 </a:t>
            </a:r>
            <a:r>
              <a:rPr lang="en-US" altLang="ko-KR" sz="2000" dirty="0"/>
              <a:t>basic health metric</a:t>
            </a:r>
            <a:r>
              <a:rPr lang="ko-KR" altLang="en-US" sz="2000" dirty="0"/>
              <a:t>을 포함할 수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[sub flow 3]</a:t>
            </a:r>
          </a:p>
          <a:p>
            <a:pPr marL="0" indent="0">
              <a:buNone/>
            </a:pPr>
            <a:r>
              <a:rPr lang="en-US" altLang="ko-KR" sz="2000" dirty="0"/>
              <a:t>Ophthalmologist surgery appointment</a:t>
            </a:r>
            <a:r>
              <a:rPr lang="ko-KR" altLang="en-US" sz="2000" dirty="0"/>
              <a:t> </a:t>
            </a:r>
            <a:r>
              <a:rPr lang="en-US" altLang="ko-KR" sz="2000" dirty="0"/>
              <a:t>document</a:t>
            </a:r>
            <a:r>
              <a:rPr lang="ko-KR" altLang="en-US" sz="2000" dirty="0"/>
              <a:t>는 날짜</a:t>
            </a:r>
            <a:r>
              <a:rPr lang="en-US" altLang="ko-KR" sz="2000" dirty="0"/>
              <a:t>, visual acuity results, sphere, cylinder, axis, surgery type, note </a:t>
            </a:r>
            <a:r>
              <a:rPr lang="ko-KR" altLang="en-US" sz="2000" dirty="0"/>
              <a:t>등을 포함한다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1F2DD54-2D2E-6719-3800-2039E3344D80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E466E7-7F93-1628-C4DF-917F3AB7C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955" y="1841384"/>
            <a:ext cx="7229507" cy="38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4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54ACE-D31A-DCA6-B5B5-26ED8D2C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(2) UC 22 Ophthalmology Surgeries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CA6AF-35D9-6687-F986-A13CA5B51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[main flow]</a:t>
            </a:r>
          </a:p>
          <a:p>
            <a:pPr marL="0" indent="0">
              <a:buNone/>
            </a:pPr>
            <a:r>
              <a:rPr lang="en-US" altLang="ko-KR" sz="2000" dirty="0" err="1"/>
              <a:t>Oph</a:t>
            </a:r>
            <a:r>
              <a:rPr lang="ko-KR" altLang="en-US" sz="2000" dirty="0"/>
              <a:t>는 이전에 생성한 수술에 대한 정보를 수정할 수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[sub flow 4]</a:t>
            </a:r>
          </a:p>
          <a:p>
            <a:pPr marL="0" indent="0">
              <a:buNone/>
            </a:pPr>
            <a:r>
              <a:rPr lang="en-US" altLang="ko-KR" sz="2000" dirty="0" err="1"/>
              <a:t>Oph</a:t>
            </a:r>
            <a:r>
              <a:rPr lang="ko-KR" altLang="en-US" sz="2000" dirty="0"/>
              <a:t>는 환자</a:t>
            </a:r>
            <a:r>
              <a:rPr lang="en-US" altLang="ko-KR" sz="2000" dirty="0"/>
              <a:t>, </a:t>
            </a:r>
            <a:r>
              <a:rPr lang="ko-KR" altLang="en-US" sz="2000" dirty="0"/>
              <a:t>날짜</a:t>
            </a:r>
            <a:r>
              <a:rPr lang="en-US" altLang="ko-KR" sz="2000" dirty="0"/>
              <a:t>, </a:t>
            </a:r>
            <a:r>
              <a:rPr lang="ko-KR" altLang="en-US" sz="2000" dirty="0"/>
              <a:t>시간 등을 통해 이전에 기록한 </a:t>
            </a:r>
            <a:r>
              <a:rPr lang="en-US" altLang="ko-KR" sz="2000" dirty="0"/>
              <a:t>ophthalmology surgery document</a:t>
            </a:r>
            <a:r>
              <a:rPr lang="ko-KR" altLang="en-US" sz="2000" dirty="0"/>
              <a:t>를 선택하여 수정할 수 있다</a:t>
            </a:r>
            <a:r>
              <a:rPr lang="en-US" altLang="ko-KR" sz="2000" dirty="0"/>
              <a:t>. </a:t>
            </a:r>
            <a:r>
              <a:rPr lang="ko-KR" altLang="en-US" sz="2000" dirty="0"/>
              <a:t>값을 수정한 후 제출하면 성공 메시지를 볼 수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 </a:t>
            </a:r>
            <a:endParaRPr lang="en-US" altLang="ko-KR" sz="20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7EC923C-38D8-4E0F-35C2-D25E03C869C2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C39903-4BB3-5DE3-8B1E-5F06D0A5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783" y="4056858"/>
            <a:ext cx="7359502" cy="28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96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54ACE-D31A-DCA6-B5B5-26ED8D2C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(2) UC 22 Ophthalmology Surgeries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CA6AF-35D9-6687-F986-A13CA5B51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89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[sub flow 1]</a:t>
            </a:r>
          </a:p>
          <a:p>
            <a:pPr marL="0" indent="0">
              <a:buNone/>
            </a:pPr>
            <a:r>
              <a:rPr lang="ko-KR" altLang="en-US" sz="2000" dirty="0"/>
              <a:t>환자는 </a:t>
            </a:r>
            <a:r>
              <a:rPr lang="en-US" altLang="ko-KR" sz="2000" dirty="0"/>
              <a:t>ophthalmology </a:t>
            </a:r>
            <a:r>
              <a:rPr lang="ko-KR" altLang="en-US" sz="2000" dirty="0"/>
              <a:t>수술 </a:t>
            </a:r>
            <a:r>
              <a:rPr lang="en-US" altLang="ko-KR" sz="2000" dirty="0"/>
              <a:t>visit</a:t>
            </a:r>
            <a:r>
              <a:rPr lang="ko-KR" altLang="en-US" sz="2000" dirty="0"/>
              <a:t>을 선택하여 입력한 정보를 볼 수 있으나 편집할 수 없다</a:t>
            </a:r>
            <a:r>
              <a:rPr lang="en-US" altLang="ko-KR" sz="2000" dirty="0"/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3B4474-E91F-D454-AFBC-483300BF4ED4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전</a:t>
            </a:r>
          </a:p>
        </p:txBody>
      </p:sp>
    </p:spTree>
    <p:extLst>
      <p:ext uri="{BB962C8B-B14F-4D97-AF65-F5344CB8AC3E}">
        <p14:creationId xmlns:p14="http://schemas.microsoft.com/office/powerpoint/2010/main" val="567703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54ACE-D31A-DCA6-B5B5-26ED8D2C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(2) UC 22 Ophthalmology Surgeries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CA6AF-35D9-6687-F986-A13CA5B51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[sub flow 2]</a:t>
            </a:r>
          </a:p>
          <a:p>
            <a:pPr marL="0" indent="0">
              <a:buNone/>
            </a:pPr>
            <a:r>
              <a:rPr lang="en-US" altLang="ko-KR" sz="2000" dirty="0" err="1"/>
              <a:t>Oph</a:t>
            </a:r>
            <a:r>
              <a:rPr lang="ko-KR" altLang="en-US" sz="2000" dirty="0"/>
              <a:t>는 환자</a:t>
            </a:r>
            <a:r>
              <a:rPr lang="en-US" altLang="ko-KR" sz="2000" dirty="0"/>
              <a:t>, </a:t>
            </a:r>
            <a:r>
              <a:rPr lang="ko-KR" altLang="en-US" sz="2000" dirty="0"/>
              <a:t>날짜</a:t>
            </a:r>
            <a:r>
              <a:rPr lang="en-US" altLang="ko-KR" sz="2000" dirty="0"/>
              <a:t>, </a:t>
            </a:r>
            <a:r>
              <a:rPr lang="ko-KR" altLang="en-US" sz="2000" dirty="0"/>
              <a:t>시간 등을 기록함으로써 </a:t>
            </a:r>
            <a:r>
              <a:rPr lang="en-US" altLang="ko-KR" sz="2000" dirty="0"/>
              <a:t>ophthalmology surgery visit</a:t>
            </a:r>
            <a:r>
              <a:rPr lang="ko-KR" altLang="en-US" sz="2000" dirty="0"/>
              <a:t>을 </a:t>
            </a:r>
            <a:r>
              <a:rPr lang="en-US" altLang="ko-KR" sz="2000" dirty="0"/>
              <a:t>document</a:t>
            </a:r>
            <a:r>
              <a:rPr lang="ko-KR" altLang="en-US" sz="2000" dirty="0"/>
              <a:t>할 수 있다</a:t>
            </a:r>
            <a:r>
              <a:rPr lang="en-US" altLang="ko-KR" sz="2000" dirty="0"/>
              <a:t>. </a:t>
            </a:r>
            <a:r>
              <a:rPr lang="ko-KR" altLang="en-US" sz="2000" dirty="0"/>
              <a:t>형식을 채우고 제출하면 성공 메시지를 확인할 수 있다</a:t>
            </a:r>
            <a:r>
              <a:rPr lang="en-US" altLang="ko-KR" sz="20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15545C-371E-961B-B69F-46837F69B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935" y="3658389"/>
            <a:ext cx="2343270" cy="171458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52629A1-1A11-9DDB-D5CC-A6853D44D201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중</a:t>
            </a:r>
          </a:p>
        </p:txBody>
      </p:sp>
    </p:spTree>
    <p:extLst>
      <p:ext uri="{BB962C8B-B14F-4D97-AF65-F5344CB8AC3E}">
        <p14:creationId xmlns:p14="http://schemas.microsoft.com/office/powerpoint/2010/main" val="403989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54ACE-D31A-DCA6-B5B5-26ED8D2C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(2) UC 22 Ophthalmology Surgeries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CA6AF-35D9-6687-F986-A13CA5B51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[alternate flow]</a:t>
            </a:r>
          </a:p>
          <a:p>
            <a:pPr marL="0" indent="0">
              <a:buNone/>
            </a:pPr>
            <a:r>
              <a:rPr lang="en-US" altLang="ko-KR" sz="2000" dirty="0"/>
              <a:t>Hcp</a:t>
            </a:r>
            <a:r>
              <a:rPr lang="ko-KR" altLang="en-US" sz="2000" dirty="0"/>
              <a:t>가 잘못된 형식의 </a:t>
            </a:r>
            <a:r>
              <a:rPr lang="en-US" altLang="ko-KR" sz="2000" dirty="0"/>
              <a:t>data field</a:t>
            </a:r>
            <a:r>
              <a:rPr lang="ko-KR" altLang="en-US" sz="2000" dirty="0"/>
              <a:t>를 입력하면 오류 메시지를 받는다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F8EE15-21EC-628B-C334-B45FFE38D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187" y="3099989"/>
            <a:ext cx="4711942" cy="257188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7988548-9C8D-B88A-0409-1F26A922F277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64190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54ACE-D31A-DCA6-B5B5-26ED8D2C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(2) UC 22 Ophthalmology Surgeries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CA6AF-35D9-6687-F986-A13CA5B51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[scenario 1]</a:t>
            </a:r>
          </a:p>
          <a:p>
            <a:pPr marL="0" indent="0">
              <a:buNone/>
            </a:pPr>
            <a:r>
              <a:rPr lang="en-US" altLang="ko-KR" sz="2000" dirty="0" err="1"/>
              <a:t>Oph</a:t>
            </a:r>
            <a:r>
              <a:rPr lang="ko-KR" altLang="en-US" sz="2000" dirty="0"/>
              <a:t>는 </a:t>
            </a:r>
            <a:r>
              <a:rPr lang="en-US" altLang="ko-KR" sz="2000" dirty="0"/>
              <a:t>edit</a:t>
            </a:r>
            <a:r>
              <a:rPr lang="ko-KR" altLang="en-US" sz="2000" dirty="0"/>
              <a:t> </a:t>
            </a:r>
            <a:r>
              <a:rPr lang="en-US" altLang="ko-KR" sz="2000" dirty="0"/>
              <a:t>office visit </a:t>
            </a:r>
            <a:r>
              <a:rPr lang="ko-KR" altLang="en-US" sz="2000" dirty="0"/>
              <a:t>페이지를 통해 새로운 </a:t>
            </a:r>
            <a:r>
              <a:rPr lang="en-US" altLang="ko-KR" sz="2000" dirty="0"/>
              <a:t>office visit</a:t>
            </a:r>
            <a:r>
              <a:rPr lang="ko-KR" altLang="en-US" sz="2000" dirty="0"/>
              <a:t>을 입력할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7EBD25-ECF9-1AB1-87C0-CF517D10C6CB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전</a:t>
            </a:r>
          </a:p>
        </p:txBody>
      </p:sp>
    </p:spTree>
    <p:extLst>
      <p:ext uri="{BB962C8B-B14F-4D97-AF65-F5344CB8AC3E}">
        <p14:creationId xmlns:p14="http://schemas.microsoft.com/office/powerpoint/2010/main" val="3052177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54ACE-D31A-DCA6-B5B5-26ED8D2C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(2) UC 22 Ophthalmology Surgeries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CA6AF-35D9-6687-F986-A13CA5B51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[scenario 3]</a:t>
            </a:r>
          </a:p>
          <a:p>
            <a:pPr marL="0" indent="0">
              <a:buNone/>
            </a:pPr>
            <a:r>
              <a:rPr lang="ko-KR" altLang="en-US" sz="2000" dirty="0"/>
              <a:t>환자는 </a:t>
            </a:r>
            <a:r>
              <a:rPr lang="en-US" altLang="ko-KR" sz="2000" dirty="0"/>
              <a:t>past office visits </a:t>
            </a:r>
            <a:r>
              <a:rPr lang="ko-KR" altLang="en-US" sz="2000" dirty="0"/>
              <a:t>페이지를 통해 지난 </a:t>
            </a:r>
            <a:r>
              <a:rPr lang="en-US" altLang="ko-KR" sz="2000" dirty="0"/>
              <a:t>ophthalmology surgery office visit</a:t>
            </a:r>
            <a:r>
              <a:rPr lang="ko-KR" altLang="en-US" sz="2000" dirty="0"/>
              <a:t>을 볼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CE1BB55-6AC8-4C6A-A464-9D43B79A58A0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전</a:t>
            </a:r>
          </a:p>
        </p:txBody>
      </p:sp>
    </p:spTree>
    <p:extLst>
      <p:ext uri="{BB962C8B-B14F-4D97-AF65-F5344CB8AC3E}">
        <p14:creationId xmlns:p14="http://schemas.microsoft.com/office/powerpoint/2010/main" val="2852920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(3) UC22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Test Coverage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559A0-0B45-4427-EBB7-5CC53DBCEB5F}"/>
              </a:ext>
            </a:extLst>
          </p:cNvPr>
          <p:cNvSpPr txBox="1"/>
          <p:nvPr/>
        </p:nvSpPr>
        <p:spPr>
          <a:xfrm>
            <a:off x="2454728" y="5216978"/>
            <a:ext cx="728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src</a:t>
            </a:r>
            <a:r>
              <a:rPr lang="en-US" altLang="ko-KR" dirty="0"/>
              <a:t> &gt; test &gt; java &gt; </a:t>
            </a:r>
            <a:r>
              <a:rPr lang="en-US" altLang="ko-KR" dirty="0" err="1"/>
              <a:t>edu</a:t>
            </a:r>
            <a:r>
              <a:rPr lang="en-US" altLang="ko-KR" dirty="0"/>
              <a:t> &gt;</a:t>
            </a:r>
            <a:r>
              <a:rPr lang="en-US" altLang="ko-KR" dirty="0" err="1"/>
              <a:t>ncsu</a:t>
            </a:r>
            <a:r>
              <a:rPr lang="en-US" altLang="ko-KR" dirty="0"/>
              <a:t> &gt; iTrust2 &gt; </a:t>
            </a:r>
            <a:r>
              <a:rPr lang="en-US" altLang="ko-KR" dirty="0" err="1"/>
              <a:t>api</a:t>
            </a:r>
            <a:r>
              <a:rPr lang="en-US" altLang="ko-KR" dirty="0"/>
              <a:t> &gt; APIPatientTest.java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E283B2-03DA-3701-3FF6-401879E2B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91" y="825457"/>
            <a:ext cx="3861096" cy="39429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E4D45E-85D3-1F81-55D8-D39BE30F3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457" y="1728472"/>
            <a:ext cx="6606971" cy="303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13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54ACE-D31A-DCA6-B5B5-26ED8D2C2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(3) Cell</a:t>
            </a:r>
            <a:r>
              <a:rPr lang="ko-KR" altLang="en-US" sz="3200" dirty="0"/>
              <a:t> </a:t>
            </a:r>
            <a:r>
              <a:rPr lang="en-US" altLang="ko-KR" sz="3200" dirty="0"/>
              <a:t>1</a:t>
            </a:r>
            <a:r>
              <a:rPr lang="ko-KR" altLang="en-US" sz="3200" dirty="0"/>
              <a:t> 역할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CA6AF-35D9-6687-F986-A13CA5B51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3041"/>
            <a:ext cx="10515600" cy="536944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sz="2000" dirty="0"/>
              <a:t>[</a:t>
            </a:r>
            <a:r>
              <a:rPr lang="ko-KR" altLang="en-US" sz="2000" dirty="0"/>
              <a:t>김영서</a:t>
            </a:r>
            <a:r>
              <a:rPr lang="en-US" altLang="ko-KR" sz="2000" dirty="0"/>
              <a:t>]</a:t>
            </a:r>
          </a:p>
          <a:p>
            <a:pPr marL="0" indent="0">
              <a:buNone/>
            </a:pPr>
            <a:r>
              <a:rPr lang="en-US" altLang="ko-KR" sz="2000" dirty="0"/>
              <a:t>- (UC21) View ~ </a:t>
            </a:r>
            <a:r>
              <a:rPr lang="ko-KR" altLang="en-US" sz="2000" dirty="0"/>
              <a:t>페이지 구현</a:t>
            </a:r>
            <a:r>
              <a:rPr lang="en-US" altLang="ko-KR" sz="2000" dirty="0"/>
              <a:t>, </a:t>
            </a:r>
            <a:r>
              <a:rPr lang="ko-KR" altLang="en-US" sz="2000" dirty="0"/>
              <a:t>권한 관리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(UC21) document office visit </a:t>
            </a:r>
            <a:r>
              <a:rPr lang="ko-KR" altLang="en-US" sz="2000" dirty="0"/>
              <a:t>페이지 수정</a:t>
            </a:r>
            <a:r>
              <a:rPr lang="en-US" altLang="ko-KR" sz="2000" dirty="0"/>
              <a:t> (</a:t>
            </a:r>
            <a:r>
              <a:rPr lang="en-US" altLang="ko-KR" sz="2000" dirty="0" err="1"/>
              <a:t>eyecheckup</a:t>
            </a:r>
            <a:r>
              <a:rPr lang="en-US" altLang="ko-KR" sz="2000" dirty="0"/>
              <a:t> </a:t>
            </a:r>
            <a:r>
              <a:rPr lang="ko-KR" altLang="en-US" sz="2000" dirty="0"/>
              <a:t>여부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eyecheckup</a:t>
            </a:r>
            <a:r>
              <a:rPr lang="en-US" altLang="ko-KR" sz="2000" dirty="0"/>
              <a:t> </a:t>
            </a:r>
            <a:r>
              <a:rPr lang="ko-KR" altLang="en-US" sz="2000" dirty="0"/>
              <a:t>정보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en-US" altLang="ko-KR" sz="2000" dirty="0"/>
              <a:t>- (UC22) document office visit </a:t>
            </a:r>
            <a:r>
              <a:rPr lang="ko-KR" altLang="en-US" sz="2000" dirty="0"/>
              <a:t>페이지 수정</a:t>
            </a:r>
            <a:r>
              <a:rPr lang="en-US" altLang="ko-KR" sz="2000" dirty="0"/>
              <a:t> (</a:t>
            </a:r>
            <a:r>
              <a:rPr lang="en-US" altLang="ko-KR" sz="2000" dirty="0" err="1"/>
              <a:t>surgeryType</a:t>
            </a:r>
            <a:r>
              <a:rPr lang="en-US" altLang="ko-KR" sz="2000" dirty="0"/>
              <a:t> </a:t>
            </a:r>
            <a:r>
              <a:rPr lang="ko-KR" altLang="en-US" sz="2000" dirty="0"/>
              <a:t>정보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en-US" altLang="ko-KR" sz="2000" dirty="0"/>
              <a:t>- (UC22) edit office visit </a:t>
            </a:r>
            <a:r>
              <a:rPr lang="ko-KR" altLang="en-US" sz="2000" dirty="0"/>
              <a:t>페이지 구현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(UC22) edit document office visit </a:t>
            </a:r>
            <a:r>
              <a:rPr lang="ko-KR" altLang="en-US" sz="2000" dirty="0"/>
              <a:t>페이지 구현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[</a:t>
            </a:r>
            <a:r>
              <a:rPr lang="ko-KR" altLang="en-US" sz="2000" dirty="0"/>
              <a:t>박승호</a:t>
            </a:r>
            <a:r>
              <a:rPr lang="en-US" altLang="ko-KR" sz="2000" dirty="0"/>
              <a:t>]</a:t>
            </a:r>
          </a:p>
          <a:p>
            <a:pPr marL="0" indent="0">
              <a:buNone/>
            </a:pPr>
            <a:r>
              <a:rPr lang="en-US" altLang="ko-KR" sz="2000" dirty="0"/>
              <a:t>- Frontend</a:t>
            </a:r>
            <a:r>
              <a:rPr lang="ko-KR" altLang="en-US" sz="2000" dirty="0"/>
              <a:t>와 </a:t>
            </a:r>
            <a:r>
              <a:rPr lang="en-US" altLang="ko-KR" sz="2000" dirty="0"/>
              <a:t>Backend </a:t>
            </a:r>
            <a:r>
              <a:rPr lang="ko-KR" altLang="en-US" sz="2000" dirty="0"/>
              <a:t>간 연결 및 </a:t>
            </a:r>
            <a:r>
              <a:rPr lang="en-US" altLang="ko-KR" sz="2000" dirty="0"/>
              <a:t>team1 </a:t>
            </a:r>
            <a:r>
              <a:rPr lang="ko-KR" altLang="en-US" sz="2000" dirty="0" err="1"/>
              <a:t>브랜치</a:t>
            </a:r>
            <a:r>
              <a:rPr lang="ko-KR" altLang="en-US" sz="2000" dirty="0"/>
              <a:t> 관리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(UC21) </a:t>
            </a:r>
            <a:r>
              <a:rPr lang="en-US" altLang="ko-KR" sz="2000" dirty="0" err="1"/>
              <a:t>eyecheckup</a:t>
            </a:r>
            <a:r>
              <a:rPr lang="en-US" altLang="ko-KR" sz="2000" dirty="0"/>
              <a:t> </a:t>
            </a:r>
            <a:r>
              <a:rPr lang="ko-KR" altLang="en-US" sz="2000" dirty="0"/>
              <a:t>여부를 포함한 안과</a:t>
            </a:r>
            <a:r>
              <a:rPr lang="en-US" altLang="ko-KR" sz="2000" dirty="0"/>
              <a:t> </a:t>
            </a:r>
            <a:r>
              <a:rPr lang="ko-KR" altLang="en-US" sz="2000" dirty="0"/>
              <a:t>약속 승인 </a:t>
            </a:r>
            <a:r>
              <a:rPr lang="en-US" altLang="ko-KR" sz="2000" dirty="0"/>
              <a:t>API, </a:t>
            </a:r>
            <a:r>
              <a:rPr lang="ko-KR" altLang="en-US" sz="2000" dirty="0"/>
              <a:t>정보 조회 </a:t>
            </a:r>
            <a:r>
              <a:rPr lang="en-US" altLang="ko-KR" sz="2000" dirty="0"/>
              <a:t>API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(UC21) </a:t>
            </a:r>
            <a:r>
              <a:rPr lang="en-US" altLang="ko-KR" sz="2000" dirty="0" err="1"/>
              <a:t>eyecheckup</a:t>
            </a:r>
            <a:r>
              <a:rPr lang="en-US" altLang="ko-KR" sz="2000" dirty="0"/>
              <a:t> DB </a:t>
            </a:r>
            <a:r>
              <a:rPr lang="ko-KR" altLang="en-US" sz="2000" dirty="0"/>
              <a:t>생성 수정 및 </a:t>
            </a:r>
            <a:r>
              <a:rPr lang="en-US" altLang="ko-KR" sz="2000" dirty="0" err="1"/>
              <a:t>icdcode</a:t>
            </a:r>
            <a:r>
              <a:rPr lang="en-US" altLang="ko-KR" sz="2000" dirty="0"/>
              <a:t> </a:t>
            </a:r>
            <a:r>
              <a:rPr lang="ko-KR" altLang="en-US" sz="2000" dirty="0"/>
              <a:t>데이터 생성 수정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[</a:t>
            </a:r>
            <a:r>
              <a:rPr lang="ko-KR" altLang="en-US" sz="2000" dirty="0" err="1"/>
              <a:t>엄소은</a:t>
            </a:r>
            <a:r>
              <a:rPr lang="en-US" altLang="ko-KR" sz="2000" dirty="0"/>
              <a:t>]</a:t>
            </a:r>
          </a:p>
          <a:p>
            <a:pPr marL="0" indent="0">
              <a:buNone/>
            </a:pPr>
            <a:r>
              <a:rPr lang="en-US" altLang="ko-KR" sz="2000" dirty="0"/>
              <a:t>- (UC21) </a:t>
            </a:r>
            <a:r>
              <a:rPr lang="ko-KR" altLang="en-US" sz="2000" dirty="0"/>
              <a:t>안과 약속 조회 </a:t>
            </a:r>
            <a:r>
              <a:rPr lang="en-US" altLang="ko-KR" sz="2000" dirty="0" err="1"/>
              <a:t>api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(UC21) OPH </a:t>
            </a:r>
            <a:r>
              <a:rPr lang="ko-KR" altLang="en-US" sz="2000" dirty="0"/>
              <a:t>및 </a:t>
            </a:r>
            <a:r>
              <a:rPr lang="en-US" altLang="ko-KR" sz="2000" dirty="0"/>
              <a:t>OD role </a:t>
            </a:r>
            <a:r>
              <a:rPr lang="ko-KR" altLang="en-US" sz="2000" dirty="0"/>
              <a:t>관련 </a:t>
            </a:r>
            <a:r>
              <a:rPr lang="ko-KR" altLang="en-US" sz="2000" dirty="0" err="1"/>
              <a:t>백엔드</a:t>
            </a:r>
            <a:r>
              <a:rPr lang="ko-KR" altLang="en-US" sz="2000" dirty="0"/>
              <a:t> 구현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/>
              <a:t>(UC21) document office visit</a:t>
            </a:r>
            <a:r>
              <a:rPr lang="ko-KR" altLang="en-US" sz="2000" dirty="0"/>
              <a:t>의 </a:t>
            </a:r>
            <a:r>
              <a:rPr lang="en-US" altLang="ko-KR" sz="2000" dirty="0" err="1"/>
              <a:t>eyecheckup</a:t>
            </a:r>
            <a:r>
              <a:rPr lang="en-US" altLang="ko-KR" sz="2000" dirty="0"/>
              <a:t> </a:t>
            </a:r>
            <a:r>
              <a:rPr lang="ko-KR" altLang="en-US" sz="2000" dirty="0"/>
              <a:t>정보 저장 </a:t>
            </a:r>
            <a:r>
              <a:rPr lang="en-US" altLang="ko-KR" sz="2000" dirty="0"/>
              <a:t>API, </a:t>
            </a:r>
            <a:r>
              <a:rPr lang="ko-KR" altLang="en-US" sz="2000" dirty="0"/>
              <a:t>정보 수정 </a:t>
            </a:r>
            <a:r>
              <a:rPr lang="en-US" altLang="ko-KR" sz="2000" dirty="0"/>
              <a:t>API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/>
              <a:t>(UC21) API Test code </a:t>
            </a:r>
            <a:r>
              <a:rPr lang="ko-KR" altLang="en-US" sz="2000" dirty="0"/>
              <a:t>작성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/>
              <a:t>(UC21) API </a:t>
            </a:r>
            <a:r>
              <a:rPr lang="ko-KR" altLang="en-US" sz="2000" dirty="0"/>
              <a:t>명세서 작성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47603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00186-FA04-DD11-DB27-6F18146B7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7909FA-A9EC-1C43-E795-88E1319D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7DDA5A-5844-2F7A-908C-624458C7B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16" y="261257"/>
            <a:ext cx="6326541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59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54ACE-D31A-DCA6-B5B5-26ED8D2C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(4) Cell</a:t>
            </a:r>
            <a:r>
              <a:rPr lang="ko-KR" altLang="en-US" sz="3200" dirty="0"/>
              <a:t> </a:t>
            </a:r>
            <a:r>
              <a:rPr lang="en-US" altLang="ko-KR" sz="3200" dirty="0"/>
              <a:t>1</a:t>
            </a:r>
            <a:r>
              <a:rPr lang="ko-KR" altLang="en-US" sz="3200" dirty="0"/>
              <a:t> 진행사항 및 추후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CA6AF-35D9-6687-F986-A13CA5B51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6786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[</a:t>
            </a:r>
            <a:r>
              <a:rPr lang="ko-KR" altLang="en-US" sz="2000" dirty="0"/>
              <a:t>진행 상황</a:t>
            </a:r>
            <a:r>
              <a:rPr lang="en-US" altLang="ko-KR" sz="2000" dirty="0"/>
              <a:t>]</a:t>
            </a:r>
          </a:p>
          <a:p>
            <a:pPr marL="0" indent="0">
              <a:buNone/>
            </a:pPr>
            <a:r>
              <a:rPr lang="en-US" altLang="ko-KR" sz="2000" dirty="0"/>
              <a:t>- team1 </a:t>
            </a:r>
            <a:r>
              <a:rPr lang="ko-KR" altLang="en-US" sz="2000" dirty="0" err="1"/>
              <a:t>브랜치</a:t>
            </a:r>
            <a:r>
              <a:rPr lang="ko-KR" altLang="en-US" sz="2000" dirty="0"/>
              <a:t> 네이밍 및 관리 </a:t>
            </a:r>
            <a:r>
              <a:rPr lang="en-US" altLang="ko-KR" sz="2000" dirty="0"/>
              <a:t>+ </a:t>
            </a:r>
            <a:r>
              <a:rPr lang="ko-KR" altLang="en-US" sz="2000" dirty="0"/>
              <a:t>깃 </a:t>
            </a:r>
            <a:r>
              <a:rPr lang="ko-KR" altLang="en-US" sz="2000" dirty="0" err="1"/>
              <a:t>크라켄</a:t>
            </a:r>
            <a:r>
              <a:rPr lang="ko-KR" altLang="en-US" sz="2000" dirty="0"/>
              <a:t> 등을 통한 스터디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iTrust2</a:t>
            </a:r>
            <a:r>
              <a:rPr lang="ko-KR" altLang="en-US" sz="2000" dirty="0"/>
              <a:t> 구조 및 </a:t>
            </a:r>
            <a:r>
              <a:rPr lang="en-US" altLang="ko-KR" sz="2000" dirty="0"/>
              <a:t>UC 21, UC 22</a:t>
            </a:r>
            <a:r>
              <a:rPr lang="ko-KR" altLang="en-US" sz="2000" dirty="0"/>
              <a:t>간 연결성 파악</a:t>
            </a:r>
            <a:r>
              <a:rPr lang="en-US" altLang="ko-KR" sz="2000" dirty="0"/>
              <a:t>, </a:t>
            </a:r>
            <a:r>
              <a:rPr lang="ko-KR" altLang="en-US" sz="2000" dirty="0"/>
              <a:t>구현 표현 명확히 지정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구현된 기능 </a:t>
            </a:r>
            <a:r>
              <a:rPr lang="en-US" altLang="ko-KR" sz="2000" dirty="0"/>
              <a:t>/ </a:t>
            </a:r>
            <a:r>
              <a:rPr lang="ko-KR" altLang="en-US" sz="2000" dirty="0"/>
              <a:t>구현할 기능 </a:t>
            </a:r>
            <a:r>
              <a:rPr lang="en-US" altLang="ko-KR" sz="2000" dirty="0"/>
              <a:t>/ </a:t>
            </a:r>
            <a:r>
              <a:rPr lang="ko-KR" altLang="en-US" sz="2000" dirty="0"/>
              <a:t>수정이 필요한 기능 구분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(UC21) </a:t>
            </a:r>
            <a:r>
              <a:rPr lang="ko-KR" altLang="en-US" sz="2000" dirty="0"/>
              <a:t>안과 약속 페이지 제작 및 권한 제한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(UC21) diagnoses </a:t>
            </a:r>
            <a:r>
              <a:rPr lang="ko-KR" altLang="en-US" sz="2000" dirty="0"/>
              <a:t>데이터 활용 방안 및 안과 질병 </a:t>
            </a:r>
            <a:r>
              <a:rPr lang="en-US" altLang="ko-KR" sz="2000" dirty="0"/>
              <a:t>4</a:t>
            </a:r>
            <a:r>
              <a:rPr lang="ko-KR" altLang="en-US" sz="2000" dirty="0"/>
              <a:t>가지 데이터 자동 추가 기능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(UC21,</a:t>
            </a:r>
            <a:r>
              <a:rPr lang="ko-KR" altLang="en-US" sz="2000" dirty="0"/>
              <a:t> </a:t>
            </a:r>
            <a:r>
              <a:rPr lang="en-US" altLang="ko-KR" sz="2000" dirty="0"/>
              <a:t>UC22)</a:t>
            </a:r>
            <a:r>
              <a:rPr lang="ko-KR" altLang="en-US" sz="2000" dirty="0"/>
              <a:t> </a:t>
            </a:r>
            <a:r>
              <a:rPr lang="en-US" altLang="ko-KR" sz="2000" dirty="0"/>
              <a:t>document</a:t>
            </a:r>
            <a:r>
              <a:rPr lang="ko-KR" altLang="en-US" sz="2000" dirty="0"/>
              <a:t> </a:t>
            </a:r>
            <a:r>
              <a:rPr lang="en-US" altLang="ko-KR" sz="2000" dirty="0"/>
              <a:t>office</a:t>
            </a:r>
            <a:r>
              <a:rPr lang="ko-KR" altLang="en-US" sz="2000" dirty="0"/>
              <a:t> </a:t>
            </a:r>
            <a:r>
              <a:rPr lang="en-US" altLang="ko-KR" sz="2000" dirty="0"/>
              <a:t>visit</a:t>
            </a:r>
            <a:r>
              <a:rPr lang="ko-KR" altLang="en-US" sz="2000" dirty="0"/>
              <a:t> 페이지 수정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eyecheckup</a:t>
            </a:r>
            <a:r>
              <a:rPr lang="en-US" altLang="ko-KR" sz="2000" dirty="0"/>
              <a:t> </a:t>
            </a:r>
            <a:r>
              <a:rPr lang="ko-KR" altLang="en-US" sz="2000" dirty="0"/>
              <a:t>정보 및 </a:t>
            </a:r>
            <a:r>
              <a:rPr lang="en-US" altLang="ko-KR" sz="2000" dirty="0"/>
              <a:t>surgery type)</a:t>
            </a:r>
          </a:p>
          <a:p>
            <a:pPr marL="0" indent="0">
              <a:buNone/>
            </a:pPr>
            <a:r>
              <a:rPr lang="en-US" altLang="ko-KR" sz="2000" dirty="0"/>
              <a:t>- (UC22)</a:t>
            </a:r>
            <a:r>
              <a:rPr lang="ko-KR" altLang="en-US" sz="2000" dirty="0"/>
              <a:t> </a:t>
            </a:r>
            <a:r>
              <a:rPr lang="en-US" altLang="ko-KR" sz="2000" dirty="0"/>
              <a:t>edit</a:t>
            </a:r>
            <a:r>
              <a:rPr lang="ko-KR" altLang="en-US" sz="2000" dirty="0"/>
              <a:t> </a:t>
            </a:r>
            <a:r>
              <a:rPr lang="en-US" altLang="ko-KR" sz="2000" dirty="0"/>
              <a:t>office visit </a:t>
            </a:r>
            <a:r>
              <a:rPr lang="ko-KR" altLang="en-US" sz="2000" dirty="0"/>
              <a:t>페이지 구현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(UC22) edit document office visit </a:t>
            </a:r>
            <a:r>
              <a:rPr lang="ko-KR" altLang="en-US" sz="2000" dirty="0"/>
              <a:t>페이지 구현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(UC22) </a:t>
            </a:r>
            <a:r>
              <a:rPr lang="ko-KR" altLang="en-US" sz="2000" dirty="0"/>
              <a:t>남은 작업 배분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519177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54ACE-D31A-DCA6-B5B5-26ED8D2C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(4) Cell</a:t>
            </a:r>
            <a:r>
              <a:rPr lang="ko-KR" altLang="en-US" sz="3200" dirty="0"/>
              <a:t> </a:t>
            </a:r>
            <a:r>
              <a:rPr lang="en-US" altLang="ko-KR" sz="3200" dirty="0"/>
              <a:t>1</a:t>
            </a:r>
            <a:r>
              <a:rPr lang="ko-KR" altLang="en-US" sz="3200" dirty="0"/>
              <a:t> 진행사항 및 추후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CA6AF-35D9-6687-F986-A13CA5B51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6786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[</a:t>
            </a:r>
            <a:r>
              <a:rPr lang="ko-KR" altLang="en-US" sz="2000" dirty="0"/>
              <a:t>추후 계획</a:t>
            </a:r>
            <a:r>
              <a:rPr lang="en-US" altLang="ko-KR" sz="2000" dirty="0"/>
              <a:t>]</a:t>
            </a:r>
          </a:p>
          <a:p>
            <a:pPr marL="0" indent="0">
              <a:buNone/>
            </a:pPr>
            <a:r>
              <a:rPr lang="en-US" altLang="ko-KR" sz="2000" dirty="0"/>
              <a:t>- document office visit </a:t>
            </a:r>
            <a:r>
              <a:rPr lang="ko-KR" altLang="en-US" sz="2000" dirty="0"/>
              <a:t>페이지 수정</a:t>
            </a:r>
            <a:r>
              <a:rPr lang="en-US" altLang="ko-KR" sz="2000" dirty="0"/>
              <a:t>: team3</a:t>
            </a:r>
            <a:r>
              <a:rPr lang="ko-KR" altLang="en-US" sz="2000" dirty="0"/>
              <a:t>에서 사용하는 </a:t>
            </a:r>
            <a:r>
              <a:rPr lang="en-US" altLang="ko-KR" sz="2000" dirty="0"/>
              <a:t>prescriptions </a:t>
            </a:r>
            <a:r>
              <a:rPr lang="ko-KR" altLang="en-US" sz="2000" dirty="0"/>
              <a:t>기능 구현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(UC21) </a:t>
            </a:r>
            <a:r>
              <a:rPr lang="ko-KR" altLang="en-US" sz="2000" dirty="0"/>
              <a:t>테스트 코드 작성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(UC22)</a:t>
            </a:r>
            <a:r>
              <a:rPr lang="ko-KR" altLang="en-US" sz="2000" dirty="0"/>
              <a:t> </a:t>
            </a:r>
            <a:r>
              <a:rPr lang="en-US" altLang="ko-KR" sz="2000" dirty="0"/>
              <a:t>surgery</a:t>
            </a:r>
            <a:r>
              <a:rPr lang="ko-KR" altLang="en-US" sz="2000" dirty="0"/>
              <a:t> </a:t>
            </a:r>
            <a:r>
              <a:rPr lang="en-US" altLang="ko-KR" sz="2000" dirty="0"/>
              <a:t>type</a:t>
            </a:r>
            <a:r>
              <a:rPr lang="ko-KR" altLang="en-US" sz="2000" dirty="0"/>
              <a:t> 저장 및 데이터 관리</a:t>
            </a:r>
            <a:r>
              <a:rPr lang="en-US" altLang="ko-KR" sz="2000" dirty="0"/>
              <a:t>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(UC22) past office visit </a:t>
            </a:r>
            <a:r>
              <a:rPr lang="ko-KR" altLang="en-US" sz="2000" dirty="0"/>
              <a:t>페이지 구현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(UC22) View an ophthalmology surgery visit </a:t>
            </a:r>
            <a:r>
              <a:rPr lang="ko-KR" altLang="en-US" sz="2000" dirty="0"/>
              <a:t>페이지 구현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(UC22) edit office visit </a:t>
            </a:r>
            <a:r>
              <a:rPr lang="ko-KR" altLang="en-US" sz="2000" dirty="0"/>
              <a:t>페이지 수정</a:t>
            </a:r>
            <a:r>
              <a:rPr lang="en-US" altLang="ko-KR" sz="2000" dirty="0"/>
              <a:t>: </a:t>
            </a:r>
            <a:r>
              <a:rPr lang="ko-KR" altLang="en-US" sz="2000" dirty="0"/>
              <a:t>해당 페이지에서 </a:t>
            </a:r>
            <a:r>
              <a:rPr lang="en-US" altLang="ko-KR" sz="2000" dirty="0"/>
              <a:t>create</a:t>
            </a:r>
            <a:r>
              <a:rPr lang="ko-KR" altLang="en-US" sz="2000" dirty="0"/>
              <a:t>도 가능하도록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(UC22) </a:t>
            </a:r>
            <a:r>
              <a:rPr lang="ko-KR" altLang="en-US" sz="2000" dirty="0"/>
              <a:t>테스트 코드 개발 및 테스트</a:t>
            </a:r>
            <a:r>
              <a:rPr lang="en-US" altLang="ko-KR" sz="2000" dirty="0"/>
              <a:t>, </a:t>
            </a:r>
            <a:r>
              <a:rPr lang="ko-KR" altLang="en-US" sz="2000" dirty="0"/>
              <a:t>보완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672502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7F453-7C57-F5D5-20E7-CE1BD67CA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Cell3 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60A873-AE8C-5940-BE5F-245436EAE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0" y="3631855"/>
            <a:ext cx="10886661" cy="1655762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Iteration 2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강민용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노규민</a:t>
            </a:r>
            <a:r>
              <a:rPr kumimoji="1" lang="ko-KR" altLang="en-US" dirty="0"/>
              <a:t> 임예원</a:t>
            </a:r>
          </a:p>
        </p:txBody>
      </p:sp>
    </p:spTree>
    <p:extLst>
      <p:ext uri="{BB962C8B-B14F-4D97-AF65-F5344CB8AC3E}">
        <p14:creationId xmlns:p14="http://schemas.microsoft.com/office/powerpoint/2010/main" val="39236433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A9A472-3D67-E79C-DD3D-472BAEAC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73" y="1193798"/>
            <a:ext cx="3347803" cy="40703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95627E-7472-7A1D-0AE4-7F7B8C11EF72}"/>
              </a:ext>
            </a:extLst>
          </p:cNvPr>
          <p:cNvSpPr txBox="1"/>
          <p:nvPr/>
        </p:nvSpPr>
        <p:spPr>
          <a:xfrm>
            <a:off x="774700" y="297418"/>
            <a:ext cx="359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</a:t>
            </a:r>
            <a:r>
              <a:rPr lang="ko-KR" altLang="en-US" dirty="0"/>
              <a:t>회원가입 기능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09A02B-8D20-ADA7-1C7B-F95310794982}"/>
              </a:ext>
            </a:extLst>
          </p:cNvPr>
          <p:cNvSpPr txBox="1"/>
          <p:nvPr/>
        </p:nvSpPr>
        <p:spPr>
          <a:xfrm>
            <a:off x="4660900" y="1193798"/>
            <a:ext cx="733187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추가 개발 이유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Optometrist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HCP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Emergency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Responder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(ER)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Tech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등</a:t>
            </a: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나머지 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UC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구현을 위해 필요한 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role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등록하기 위해서 먼저 개발</a:t>
            </a: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기능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Username, password, role </a:t>
            </a:r>
            <a:r>
              <a:rPr lang="ko-KR" altLang="en-US" dirty="0">
                <a:latin typeface="Arial" panose="020B0604020202020204" pitchFamily="34" charset="0"/>
              </a:rPr>
              <a:t>입력을 통해서 특정 </a:t>
            </a:r>
            <a:r>
              <a:rPr lang="en-US" altLang="ko-KR" dirty="0">
                <a:latin typeface="Arial" panose="020B0604020202020204" pitchFamily="34" charset="0"/>
              </a:rPr>
              <a:t>role</a:t>
            </a:r>
            <a:r>
              <a:rPr lang="ko-KR" altLang="en-US" dirty="0">
                <a:latin typeface="Arial" panose="020B0604020202020204" pitchFamily="34" charset="0"/>
              </a:rPr>
              <a:t>을 가지는 </a:t>
            </a:r>
            <a:r>
              <a:rPr lang="en-US" altLang="ko-KR" dirty="0">
                <a:latin typeface="Arial" panose="020B0604020202020204" pitchFamily="34" charset="0"/>
              </a:rPr>
              <a:t>user</a:t>
            </a:r>
            <a:r>
              <a:rPr lang="ko-KR" altLang="en-US" dirty="0">
                <a:latin typeface="Arial" panose="020B0604020202020204" pitchFamily="34" charset="0"/>
              </a:rPr>
              <a:t>를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시스템 상에 등록할 수 있음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iTrust2 </a:t>
            </a:r>
            <a:r>
              <a:rPr lang="en-US" altLang="ko-KR" dirty="0">
                <a:latin typeface="Arial" panose="020B0604020202020204" pitchFamily="34" charset="0"/>
              </a:rPr>
              <a:t>Documentation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나와있는 모든 역할을 등록할 수 있도록 </a:t>
            </a:r>
            <a:r>
              <a:rPr lang="ko-KR" altLang="en-US" dirty="0">
                <a:latin typeface="Arial" panose="020B0604020202020204" pitchFamily="34" charset="0"/>
              </a:rPr>
              <a:t>개발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3B07499-2382-4609-D39A-853963673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527" y="4292878"/>
            <a:ext cx="2906120" cy="16701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873B1B-2E13-FE3D-929F-478491EE4575}"/>
              </a:ext>
            </a:extLst>
          </p:cNvPr>
          <p:cNvSpPr txBox="1"/>
          <p:nvPr/>
        </p:nvSpPr>
        <p:spPr>
          <a:xfrm>
            <a:off x="5431817" y="6045931"/>
            <a:ext cx="31215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&lt;Role 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종류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BDB89BB-53AC-D010-252D-19369A176B6D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4566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04BC002-D54D-FFCD-9B50-2961FA6F2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29" y="943148"/>
            <a:ext cx="4375871" cy="1687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359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</a:t>
            </a:r>
            <a:r>
              <a:rPr lang="ko-KR" altLang="en-US" dirty="0"/>
              <a:t>회원가입 기능 구현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F12D10C-CA68-2E6D-95CE-1CD6A0198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3014948"/>
            <a:ext cx="2187685" cy="24250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C4831C-9201-3DD8-1999-F027B0171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395" y="3014948"/>
            <a:ext cx="2317874" cy="24250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C1E399-C92F-4CBF-0875-A149E47F8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199" y="3014948"/>
            <a:ext cx="2317875" cy="24334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EE81CB6-E6E8-FD56-45A2-79AECB5FA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924" y="3014948"/>
            <a:ext cx="2223769" cy="24250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9B5684-BFA0-18F4-9643-763F98552114}"/>
              </a:ext>
            </a:extLst>
          </p:cNvPr>
          <p:cNvSpPr txBox="1"/>
          <p:nvPr/>
        </p:nvSpPr>
        <p:spPr>
          <a:xfrm>
            <a:off x="5521511" y="929703"/>
            <a:ext cx="61991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</a:t>
            </a:r>
            <a:r>
              <a:rPr lang="ko-KR" altLang="en-US" b="1" dirty="0">
                <a:latin typeface="Arial" panose="020B0604020202020204" pitchFamily="34" charset="0"/>
              </a:rPr>
              <a:t>데이터 형식</a:t>
            </a:r>
            <a:r>
              <a:rPr lang="en-US" altLang="ko-KR" b="1" dirty="0">
                <a:latin typeface="Arial" panose="020B0604020202020204" pitchFamily="34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UC-1</a:t>
            </a:r>
            <a:r>
              <a:rPr lang="ko-KR" altLang="en-US" dirty="0">
                <a:latin typeface="Arial" panose="020B0604020202020204" pitchFamily="34" charset="0"/>
              </a:rPr>
              <a:t>의 </a:t>
            </a:r>
            <a:r>
              <a:rPr lang="en-US" altLang="ko-KR" dirty="0">
                <a:latin typeface="Arial" panose="020B0604020202020204" pitchFamily="34" charset="0"/>
              </a:rPr>
              <a:t>data format</a:t>
            </a:r>
            <a:r>
              <a:rPr lang="ko-KR" altLang="en-US" dirty="0">
                <a:latin typeface="Arial" panose="020B0604020202020204" pitchFamily="34" charset="0"/>
              </a:rPr>
              <a:t>을 참고하여 </a:t>
            </a:r>
            <a:r>
              <a:rPr lang="en-US" altLang="ko-KR" dirty="0">
                <a:latin typeface="Arial" panose="020B0604020202020204" pitchFamily="34" charset="0"/>
              </a:rPr>
              <a:t>system</a:t>
            </a:r>
            <a:r>
              <a:rPr lang="ko-KR" altLang="en-US" dirty="0">
                <a:latin typeface="Arial" panose="020B0604020202020204" pitchFamily="34" charset="0"/>
              </a:rPr>
              <a:t> 상에서 </a:t>
            </a:r>
            <a:r>
              <a:rPr lang="en-US" altLang="ko-KR" dirty="0">
                <a:latin typeface="Arial" panose="020B0604020202020204" pitchFamily="34" charset="0"/>
              </a:rPr>
              <a:t>format </a:t>
            </a:r>
            <a:r>
              <a:rPr lang="ko-KR" altLang="en-US" dirty="0">
                <a:latin typeface="Arial" panose="020B0604020202020204" pitchFamily="34" charset="0"/>
              </a:rPr>
              <a:t>통일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경우에 대해 </a:t>
            </a:r>
            <a:r>
              <a:rPr lang="en-US" altLang="ko-KR" dirty="0">
                <a:latin typeface="Arial" panose="020B0604020202020204" pitchFamily="34" charset="0"/>
              </a:rPr>
              <a:t>format</a:t>
            </a:r>
            <a:r>
              <a:rPr lang="ko-KR" altLang="en-US" dirty="0">
                <a:latin typeface="Arial" panose="020B0604020202020204" pitchFamily="34" charset="0"/>
              </a:rPr>
              <a:t>에 맞지 않으면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warning message</a:t>
            </a:r>
            <a:r>
              <a:rPr lang="ko-KR" altLang="en-US" dirty="0">
                <a:latin typeface="Arial" panose="020B0604020202020204" pitchFamily="34" charset="0"/>
              </a:rPr>
              <a:t>를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ko-KR" altLang="en-US" dirty="0">
                <a:latin typeface="Arial" panose="020B0604020202020204" pitchFamily="34" charset="0"/>
              </a:rPr>
              <a:t>보여주도록 </a:t>
            </a:r>
            <a:r>
              <a:rPr lang="en-US" altLang="ko-KR" dirty="0">
                <a:latin typeface="Arial" panose="020B0604020202020204" pitchFamily="34" charset="0"/>
              </a:rPr>
              <a:t>UI </a:t>
            </a:r>
            <a:r>
              <a:rPr lang="ko-KR" altLang="en-US" dirty="0">
                <a:latin typeface="Arial" panose="020B0604020202020204" pitchFamily="34" charset="0"/>
              </a:rPr>
              <a:t>구성</a:t>
            </a: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54C884-BE5A-4536-0294-4B1720AAA70C}"/>
              </a:ext>
            </a:extLst>
          </p:cNvPr>
          <p:cNvSpPr txBox="1"/>
          <p:nvPr/>
        </p:nvSpPr>
        <p:spPr>
          <a:xfrm>
            <a:off x="1168399" y="5607075"/>
            <a:ext cx="2187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Username Data Format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1FC80-0A21-89B6-1AE0-2DB53B8E6220}"/>
              </a:ext>
            </a:extLst>
          </p:cNvPr>
          <p:cNvSpPr txBox="1"/>
          <p:nvPr/>
        </p:nvSpPr>
        <p:spPr>
          <a:xfrm>
            <a:off x="3655489" y="5607075"/>
            <a:ext cx="2187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Password Data Format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A8FBC-B663-1004-D18B-C13ED4B852BD}"/>
              </a:ext>
            </a:extLst>
          </p:cNvPr>
          <p:cNvSpPr txBox="1"/>
          <p:nvPr/>
        </p:nvSpPr>
        <p:spPr>
          <a:xfrm>
            <a:off x="6183194" y="5607074"/>
            <a:ext cx="2437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latin typeface="Arial" panose="020B0604020202020204" pitchFamily="34" charset="0"/>
              </a:rPr>
              <a:t>Password Validation Check</a:t>
            </a: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662427-68DC-20E8-3C92-CC8598C6FDD9}"/>
              </a:ext>
            </a:extLst>
          </p:cNvPr>
          <p:cNvSpPr txBox="1"/>
          <p:nvPr/>
        </p:nvSpPr>
        <p:spPr>
          <a:xfrm>
            <a:off x="8828866" y="5607074"/>
            <a:ext cx="2437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User Success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B039B2D-E6D2-C704-2ABF-31A8F1852119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02286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 UC15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Emergency Health Records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7E79A-931A-EE08-ADA8-A567E005620E}"/>
              </a:ext>
            </a:extLst>
          </p:cNvPr>
          <p:cNvSpPr txBox="1"/>
          <p:nvPr/>
        </p:nvSpPr>
        <p:spPr>
          <a:xfrm>
            <a:off x="774700" y="995628"/>
            <a:ext cx="10969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[main flow]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HCP</a:t>
            </a:r>
            <a:r>
              <a:rPr lang="ko-KR" altLang="en-US" dirty="0">
                <a:latin typeface="Arial" panose="020B0604020202020204" pitchFamily="34" charset="0"/>
              </a:rPr>
              <a:t>와 </a:t>
            </a:r>
            <a:r>
              <a:rPr lang="en-US" altLang="ko-KR" dirty="0">
                <a:latin typeface="Arial" panose="020B0604020202020204" pitchFamily="34" charset="0"/>
              </a:rPr>
              <a:t>ER</a:t>
            </a:r>
            <a:r>
              <a:rPr lang="ko-KR" altLang="en-US" dirty="0">
                <a:latin typeface="Arial" panose="020B0604020202020204" pitchFamily="34" charset="0"/>
              </a:rPr>
              <a:t>는 </a:t>
            </a:r>
            <a:r>
              <a:rPr lang="en-US" altLang="ko-KR" dirty="0">
                <a:latin typeface="Arial" panose="020B0604020202020204" pitchFamily="34" charset="0"/>
              </a:rPr>
              <a:t>&lt;</a:t>
            </a:r>
            <a:r>
              <a:rPr lang="ko-KR" altLang="en-US" dirty="0">
                <a:latin typeface="Arial" panose="020B0604020202020204" pitchFamily="34" charset="0"/>
              </a:rPr>
              <a:t>환자이름</a:t>
            </a:r>
            <a:r>
              <a:rPr lang="en-US" altLang="ko-KR" dirty="0">
                <a:latin typeface="Arial" panose="020B0604020202020204" pitchFamily="34" charset="0"/>
              </a:rPr>
              <a:t>&gt;</a:t>
            </a:r>
            <a:r>
              <a:rPr lang="ko-KR" altLang="en-US" dirty="0">
                <a:latin typeface="Arial" panose="020B0604020202020204" pitchFamily="34" charset="0"/>
              </a:rPr>
              <a:t> 또는 </a:t>
            </a:r>
            <a:r>
              <a:rPr lang="en-US" altLang="ko-KR" dirty="0">
                <a:latin typeface="Arial" panose="020B0604020202020204" pitchFamily="34" charset="0"/>
              </a:rPr>
              <a:t>&lt;</a:t>
            </a:r>
            <a:r>
              <a:rPr lang="ko-KR" altLang="en-US" dirty="0">
                <a:latin typeface="Arial" panose="020B0604020202020204" pitchFamily="34" charset="0"/>
              </a:rPr>
              <a:t>사용자이름</a:t>
            </a:r>
            <a:r>
              <a:rPr lang="en-US" altLang="ko-KR" dirty="0">
                <a:latin typeface="Arial" panose="020B0604020202020204" pitchFamily="34" charset="0"/>
              </a:rPr>
              <a:t>&gt;</a:t>
            </a:r>
            <a:r>
              <a:rPr lang="ko-KR" altLang="en-US" dirty="0">
                <a:latin typeface="Arial" panose="020B0604020202020204" pitchFamily="34" charset="0"/>
              </a:rPr>
              <a:t>을 사용하여 환자의 응급 의료 기록을 검색할 수 있습니다</a:t>
            </a:r>
            <a:r>
              <a:rPr lang="en-US" altLang="ko-KR" dirty="0"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dirty="0">
                <a:latin typeface="Arial" panose="020B0604020202020204" pitchFamily="34" charset="0"/>
              </a:rPr>
              <a:t>일치하는 환자가 화면에 표시되며</a:t>
            </a: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</a:rPr>
              <a:t>해당 환자 선택 시</a:t>
            </a:r>
            <a:r>
              <a:rPr lang="en-US" altLang="ko-KR" dirty="0">
                <a:latin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</a:rPr>
              <a:t>환자의 응급 의료 기록 페이지를 확인할 수 있습니다</a:t>
            </a:r>
            <a:r>
              <a:rPr lang="en-US" altLang="ko-KR" dirty="0"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84F18D-9857-EA10-C4E9-BD7532E8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84" y="2638314"/>
            <a:ext cx="9678751" cy="15813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5EF88E-3DCB-DE4D-1AE2-5BB6EBC96A59}"/>
              </a:ext>
            </a:extLst>
          </p:cNvPr>
          <p:cNvSpPr/>
          <p:nvPr/>
        </p:nvSpPr>
        <p:spPr>
          <a:xfrm>
            <a:off x="1508760" y="3901440"/>
            <a:ext cx="223266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728D8-B294-CDCD-DE5B-147A463A4C3E}"/>
              </a:ext>
            </a:extLst>
          </p:cNvPr>
          <p:cNvSpPr txBox="1"/>
          <p:nvPr/>
        </p:nvSpPr>
        <p:spPr>
          <a:xfrm>
            <a:off x="774700" y="4477376"/>
            <a:ext cx="830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HCP</a:t>
            </a:r>
            <a:r>
              <a:rPr lang="ko-KR" altLang="en-US" dirty="0">
                <a:latin typeface="Arial" panose="020B0604020202020204" pitchFamily="34" charset="0"/>
              </a:rPr>
              <a:t>와 </a:t>
            </a:r>
            <a:r>
              <a:rPr lang="en-US" altLang="ko-KR" dirty="0">
                <a:latin typeface="Arial" panose="020B0604020202020204" pitchFamily="34" charset="0"/>
              </a:rPr>
              <a:t>ER</a:t>
            </a:r>
            <a:r>
              <a:rPr lang="ko-KR" altLang="en-US" dirty="0">
                <a:latin typeface="Arial" panose="020B0604020202020204" pitchFamily="34" charset="0"/>
              </a:rPr>
              <a:t>의 경우 </a:t>
            </a:r>
            <a:r>
              <a:rPr lang="en-US" altLang="ko-KR" dirty="0">
                <a:latin typeface="Arial" panose="020B0604020202020204" pitchFamily="34" charset="0"/>
              </a:rPr>
              <a:t>patient dropdown list</a:t>
            </a:r>
            <a:r>
              <a:rPr lang="ko-KR" altLang="en-US" dirty="0">
                <a:latin typeface="Arial" panose="020B0604020202020204" pitchFamily="34" charset="0"/>
              </a:rPr>
              <a:t>에 </a:t>
            </a:r>
            <a:r>
              <a:rPr lang="en-US" altLang="ko-KR" dirty="0">
                <a:latin typeface="Arial" panose="020B0604020202020204" pitchFamily="34" charset="0"/>
              </a:rPr>
              <a:t>[view emergency health records] </a:t>
            </a:r>
            <a:r>
              <a:rPr lang="ko-KR" altLang="en-US" dirty="0">
                <a:latin typeface="Arial" panose="020B0604020202020204" pitchFamily="34" charset="0"/>
              </a:rPr>
              <a:t>추가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0BBAFF4-6E34-E292-C341-F25637F17890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50336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 UC15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Emergency Health Records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7E79A-931A-EE08-ADA8-A567E005620E}"/>
              </a:ext>
            </a:extLst>
          </p:cNvPr>
          <p:cNvSpPr txBox="1"/>
          <p:nvPr/>
        </p:nvSpPr>
        <p:spPr>
          <a:xfrm>
            <a:off x="774700" y="995628"/>
            <a:ext cx="87750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[Subflow1]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/>
              <a:t>The user enters the patients First and/or Last into the search box.</a:t>
            </a:r>
            <a:br>
              <a:rPr lang="en-US" altLang="ko-KR" dirty="0"/>
            </a:br>
            <a:r>
              <a:rPr lang="en-US" altLang="ko-KR" dirty="0"/>
              <a:t>The patients with first/last names containing the substring(s) provided are shown.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0BCB99-DE8F-5F7F-9E79-FD5134D06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45016"/>
            <a:ext cx="9966960" cy="2558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C21D37-179B-D0DD-FBDF-392D5AAC438F}"/>
              </a:ext>
            </a:extLst>
          </p:cNvPr>
          <p:cNvSpPr txBox="1"/>
          <p:nvPr/>
        </p:nvSpPr>
        <p:spPr>
          <a:xfrm>
            <a:off x="869702" y="5195834"/>
            <a:ext cx="702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Last Name</a:t>
            </a:r>
            <a:r>
              <a:rPr lang="ko-KR" altLang="en-US" dirty="0">
                <a:latin typeface="Arial" panose="020B0604020202020204" pitchFamily="34" charset="0"/>
              </a:rPr>
              <a:t>으로</a:t>
            </a:r>
            <a:r>
              <a:rPr lang="en-US" altLang="ko-KR" dirty="0">
                <a:latin typeface="Arial" panose="020B0604020202020204" pitchFamily="34" charset="0"/>
              </a:rPr>
              <a:t> ‘Kang’ </a:t>
            </a:r>
            <a:r>
              <a:rPr lang="ko-KR" altLang="en-US" dirty="0">
                <a:latin typeface="Arial" panose="020B0604020202020204" pitchFamily="34" charset="0"/>
              </a:rPr>
              <a:t>검색 시</a:t>
            </a:r>
            <a:r>
              <a:rPr lang="en-US" altLang="ko-KR" dirty="0">
                <a:latin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</a:rPr>
              <a:t>일치하는 환자를 모두 </a:t>
            </a:r>
            <a:r>
              <a:rPr lang="en-US" altLang="ko-KR" dirty="0">
                <a:latin typeface="Arial" panose="020B0604020202020204" pitchFamily="34" charset="0"/>
              </a:rPr>
              <a:t>List</a:t>
            </a:r>
            <a:r>
              <a:rPr lang="ko-KR" altLang="en-US" dirty="0">
                <a:latin typeface="Arial" panose="020B0604020202020204" pitchFamily="34" charset="0"/>
              </a:rPr>
              <a:t>로 보여줌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D3872E1-AA44-6CD5-51F3-1C6C2AFF0E14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5865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 UC15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Emergency Health Records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7E79A-931A-EE08-ADA8-A567E005620E}"/>
              </a:ext>
            </a:extLst>
          </p:cNvPr>
          <p:cNvSpPr txBox="1"/>
          <p:nvPr/>
        </p:nvSpPr>
        <p:spPr>
          <a:xfrm>
            <a:off x="774700" y="995628"/>
            <a:ext cx="10640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[Subflow2]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/>
              <a:t>The user enters the desired patients MID (username), or a correct substring of it, in the search box.</a:t>
            </a:r>
            <a:br>
              <a:rPr lang="en-US" altLang="ko-KR" dirty="0"/>
            </a:br>
            <a:r>
              <a:rPr lang="en-US" altLang="ko-KR" dirty="0"/>
              <a:t>The patient/s matching the MID/MID substring are displayed.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E1810B-9024-1A06-0FAB-E882AD271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2519146"/>
            <a:ext cx="10134587" cy="20452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B73D0F-D85F-74EF-2892-1B24E5FA18D2}"/>
              </a:ext>
            </a:extLst>
          </p:cNvPr>
          <p:cNvSpPr txBox="1"/>
          <p:nvPr/>
        </p:nvSpPr>
        <p:spPr>
          <a:xfrm>
            <a:off x="851889" y="4857387"/>
            <a:ext cx="706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Username</a:t>
            </a:r>
            <a:r>
              <a:rPr lang="ko-KR" altLang="en-US" dirty="0">
                <a:latin typeface="Arial" panose="020B0604020202020204" pitchFamily="34" charset="0"/>
              </a:rPr>
              <a:t>으로</a:t>
            </a:r>
            <a:r>
              <a:rPr lang="en-US" altLang="ko-KR" dirty="0">
                <a:latin typeface="Arial" panose="020B0604020202020204" pitchFamily="34" charset="0"/>
              </a:rPr>
              <a:t> ‘patient’ </a:t>
            </a:r>
            <a:r>
              <a:rPr lang="ko-KR" altLang="en-US" dirty="0">
                <a:latin typeface="Arial" panose="020B0604020202020204" pitchFamily="34" charset="0"/>
              </a:rPr>
              <a:t>검색 시</a:t>
            </a:r>
            <a:r>
              <a:rPr lang="en-US" altLang="ko-KR" dirty="0">
                <a:latin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</a:rPr>
              <a:t>일치하는 환자를 모두 </a:t>
            </a:r>
            <a:r>
              <a:rPr lang="en-US" altLang="ko-KR" dirty="0">
                <a:latin typeface="Arial" panose="020B0604020202020204" pitchFamily="34" charset="0"/>
              </a:rPr>
              <a:t>List</a:t>
            </a:r>
            <a:r>
              <a:rPr lang="ko-KR" altLang="en-US" dirty="0">
                <a:latin typeface="Arial" panose="020B0604020202020204" pitchFamily="34" charset="0"/>
              </a:rPr>
              <a:t>로 보여줌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5A7B3A3-1714-D4C6-4CE0-9BA5DDD3A526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21753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 UC15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Emergency Health Records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7E79A-931A-EE08-ADA8-A567E005620E}"/>
              </a:ext>
            </a:extLst>
          </p:cNvPr>
          <p:cNvSpPr txBox="1"/>
          <p:nvPr/>
        </p:nvSpPr>
        <p:spPr>
          <a:xfrm>
            <a:off x="774700" y="995628"/>
            <a:ext cx="115321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[Subflow3]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/>
              <a:t>The approved user selects the patient they wish to see the Emergency Health Records for.</a:t>
            </a:r>
            <a:br>
              <a:rPr lang="en-US" altLang="ko-KR" dirty="0"/>
            </a:br>
            <a:r>
              <a:rPr lang="en-US" altLang="ko-KR" dirty="0"/>
              <a:t>The patients Emergency Health Records page is pulled up.</a:t>
            </a:r>
            <a:br>
              <a:rPr lang="en-US" altLang="ko-KR" dirty="0"/>
            </a:br>
            <a:r>
              <a:rPr lang="en-US" altLang="ko-KR" dirty="0"/>
              <a:t>The patients name, age, date of birth, gender, and blood type are neatly displayed,</a:t>
            </a:r>
            <a:br>
              <a:rPr lang="en-US" altLang="ko-KR" dirty="0"/>
            </a:br>
            <a:r>
              <a:rPr lang="en-US" altLang="ko-KR" dirty="0"/>
              <a:t>followed by a list of all diagnosis codes for short-term diagnoses and</a:t>
            </a:r>
            <a:r>
              <a:rPr lang="ko-KR" altLang="en-US" dirty="0"/>
              <a:t> </a:t>
            </a:r>
            <a:r>
              <a:rPr lang="en-US" altLang="ko-KR" dirty="0"/>
              <a:t>prescriptions the patient has received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ECD591-AB07-8E29-9043-E2207AA6D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135" y="2760651"/>
            <a:ext cx="4171449" cy="3759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E0B5A2-8875-0E73-BB5C-B12346511012}"/>
              </a:ext>
            </a:extLst>
          </p:cNvPr>
          <p:cNvSpPr txBox="1"/>
          <p:nvPr/>
        </p:nvSpPr>
        <p:spPr>
          <a:xfrm>
            <a:off x="724597" y="4732697"/>
            <a:ext cx="4583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dirty="0">
                <a:latin typeface="Arial" panose="020B0604020202020204" pitchFamily="34" charset="0"/>
              </a:rPr>
              <a:t>검색 결과에 나온 환자를 클릭하면</a:t>
            </a:r>
            <a:r>
              <a:rPr lang="en-US" altLang="ko-KR" dirty="0">
                <a:latin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dirty="0">
                <a:latin typeface="Arial" panose="020B0604020202020204" pitchFamily="34" charset="0"/>
              </a:rPr>
              <a:t>해당 환자의 </a:t>
            </a:r>
            <a:r>
              <a:rPr lang="en-US" altLang="ko-KR" dirty="0">
                <a:latin typeface="Arial" panose="020B0604020202020204" pitchFamily="34" charset="0"/>
              </a:rPr>
              <a:t>Emergency Health Records</a:t>
            </a:r>
            <a:r>
              <a:rPr lang="ko-KR" altLang="en-US" dirty="0">
                <a:latin typeface="Arial" panose="020B0604020202020204" pitchFamily="34" charset="0"/>
              </a:rPr>
              <a:t>를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dirty="0">
                <a:latin typeface="Arial" panose="020B0604020202020204" pitchFamily="34" charset="0"/>
              </a:rPr>
              <a:t>자세하게 확인할 수 있는 </a:t>
            </a:r>
            <a:r>
              <a:rPr lang="en-US" altLang="ko-KR" dirty="0">
                <a:latin typeface="Arial" panose="020B0604020202020204" pitchFamily="34" charset="0"/>
              </a:rPr>
              <a:t>Layer Popup </a:t>
            </a:r>
            <a:r>
              <a:rPr lang="ko-KR" altLang="en-US" dirty="0">
                <a:latin typeface="Arial" panose="020B0604020202020204" pitchFamily="34" charset="0"/>
              </a:rPr>
              <a:t>등장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E1B8D9A-FA6C-05A8-18BF-29AB8BFF201B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40277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 UC15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Emergency Health Records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7E79A-931A-EE08-ADA8-A567E005620E}"/>
              </a:ext>
            </a:extLst>
          </p:cNvPr>
          <p:cNvSpPr txBox="1"/>
          <p:nvPr/>
        </p:nvSpPr>
        <p:spPr>
          <a:xfrm>
            <a:off x="774700" y="995628"/>
            <a:ext cx="8823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[Alternative Flow 1]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/>
              <a:t>No users are displayed if the input does not conform to appropriate data formats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55EFB7-522C-484E-5F77-8B7B45D7C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192" y="1782576"/>
            <a:ext cx="3709373" cy="16157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82DF60-2A2D-5F46-96FC-A73B198E0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81" y="3762787"/>
            <a:ext cx="2585343" cy="19017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9E50CC-B1AB-624F-66BE-3E986321C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476" y="3765756"/>
            <a:ext cx="2427032" cy="19017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9F58F55-A661-5A18-C5DD-FD1E1A75C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428" y="3762787"/>
            <a:ext cx="2482275" cy="1901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89263FB-6E09-21D2-A388-D701B8CF9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1274" y="3793421"/>
            <a:ext cx="2531463" cy="1787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ADEB3-FC0B-55E1-F8E7-6EBC5D4CB78C}"/>
              </a:ext>
            </a:extLst>
          </p:cNvPr>
          <p:cNvSpPr txBox="1"/>
          <p:nvPr/>
        </p:nvSpPr>
        <p:spPr>
          <a:xfrm>
            <a:off x="889759" y="5791385"/>
            <a:ext cx="2187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 should be entered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A44BB-3326-5E12-D2FB-8FD1DF33EC6A}"/>
              </a:ext>
            </a:extLst>
          </p:cNvPr>
          <p:cNvSpPr txBox="1"/>
          <p:nvPr/>
        </p:nvSpPr>
        <p:spPr>
          <a:xfrm>
            <a:off x="3704211" y="5808116"/>
            <a:ext cx="2187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 name data format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381CA-6638-5B70-D15C-997D9DE8F92B}"/>
              </a:ext>
            </a:extLst>
          </p:cNvPr>
          <p:cNvSpPr txBox="1"/>
          <p:nvPr/>
        </p:nvSpPr>
        <p:spPr>
          <a:xfrm>
            <a:off x="6449946" y="5808116"/>
            <a:ext cx="2187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Last name 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CFCEC-F26E-F45A-58DB-30B45B309670}"/>
              </a:ext>
            </a:extLst>
          </p:cNvPr>
          <p:cNvSpPr txBox="1"/>
          <p:nvPr/>
        </p:nvSpPr>
        <p:spPr>
          <a:xfrm>
            <a:off x="9371274" y="5808116"/>
            <a:ext cx="2187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Username data format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296112A-40EA-B448-09B7-47349F057C3E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79627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0C8E4-2EDA-9BF8-6C89-0CBD5555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0A35F7-C065-E860-CDB3-836411E91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39" y="562882"/>
            <a:ext cx="10515600" cy="4351338"/>
          </a:xfrm>
        </p:spPr>
        <p:txBody>
          <a:bodyPr/>
          <a:lstStyle/>
          <a:p>
            <a:r>
              <a:rPr kumimoji="1" lang="en-US" altLang="ko-KR" dirty="0" err="1"/>
              <a:t>GitKraken</a:t>
            </a:r>
            <a:r>
              <a:rPr kumimoji="1" lang="ko-KR" altLang="en-US" dirty="0"/>
              <a:t>을 사용하여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A7E954-F874-0743-480C-6A16548BB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61" y="1825625"/>
            <a:ext cx="6009719" cy="491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66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 UC15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Emergency Health Records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7E79A-931A-EE08-ADA8-A567E005620E}"/>
              </a:ext>
            </a:extLst>
          </p:cNvPr>
          <p:cNvSpPr txBox="1"/>
          <p:nvPr/>
        </p:nvSpPr>
        <p:spPr>
          <a:xfrm>
            <a:off x="774700" y="995628"/>
            <a:ext cx="10484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[Alternative Flow 2]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/>
              <a:t>No users are displayed if a user with the provided first and/or last name substring does not exist.</a:t>
            </a:r>
            <a:br>
              <a:rPr lang="en-US" altLang="ko-KR" dirty="0"/>
            </a:br>
            <a:r>
              <a:rPr lang="en-US" altLang="ko-KR" dirty="0"/>
              <a:t>(Note the name can be partial. "Ale" would match "Alex" as a first name, but "</a:t>
            </a:r>
            <a:r>
              <a:rPr lang="en-US" altLang="ko-KR" dirty="0" err="1"/>
              <a:t>Ael</a:t>
            </a:r>
            <a:r>
              <a:rPr lang="en-US" altLang="ko-KR" dirty="0"/>
              <a:t>" would not.)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E1810B-9024-1A06-0FAB-E882AD271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2519146"/>
            <a:ext cx="10134587" cy="20452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9447E0-FA89-EB28-B88F-682626EF0741}"/>
              </a:ext>
            </a:extLst>
          </p:cNvPr>
          <p:cNvSpPr txBox="1"/>
          <p:nvPr/>
        </p:nvSpPr>
        <p:spPr>
          <a:xfrm>
            <a:off x="851889" y="4857387"/>
            <a:ext cx="8216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Username</a:t>
            </a:r>
            <a:r>
              <a:rPr lang="ko-KR" altLang="en-US" dirty="0">
                <a:latin typeface="Arial" panose="020B0604020202020204" pitchFamily="34" charset="0"/>
              </a:rPr>
              <a:t>으로</a:t>
            </a:r>
            <a:r>
              <a:rPr lang="en-US" altLang="ko-KR" dirty="0">
                <a:latin typeface="Arial" panose="020B0604020202020204" pitchFamily="34" charset="0"/>
              </a:rPr>
              <a:t> ‘patient’ </a:t>
            </a:r>
            <a:r>
              <a:rPr lang="ko-KR" altLang="en-US" dirty="0">
                <a:latin typeface="Arial" panose="020B0604020202020204" pitchFamily="34" charset="0"/>
              </a:rPr>
              <a:t>검색 시</a:t>
            </a:r>
            <a:r>
              <a:rPr lang="en-US" altLang="ko-KR" dirty="0">
                <a:latin typeface="Arial" panose="020B0604020202020204" pitchFamily="34" charset="0"/>
              </a:rPr>
              <a:t>, patient </a:t>
            </a:r>
            <a:r>
              <a:rPr lang="ko-KR" altLang="en-US" dirty="0">
                <a:latin typeface="Arial" panose="020B0604020202020204" pitchFamily="34" charset="0"/>
              </a:rPr>
              <a:t>문자열을 포함하는 모든 결과를 보여줌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7C5CDB4-F641-84AC-99AF-8B6A2DF77611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49689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 UC15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Emergency Health Records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7E79A-931A-EE08-ADA8-A567E005620E}"/>
              </a:ext>
            </a:extLst>
          </p:cNvPr>
          <p:cNvSpPr txBox="1"/>
          <p:nvPr/>
        </p:nvSpPr>
        <p:spPr>
          <a:xfrm>
            <a:off x="774700" y="995628"/>
            <a:ext cx="8991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[Alternative Flow 3]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/>
              <a:t>No users are displayed if a user with the provided MID/Username does not exist or</a:t>
            </a:r>
            <a:br>
              <a:rPr lang="en-US" altLang="ko-KR" dirty="0"/>
            </a:br>
            <a:r>
              <a:rPr lang="en-US" altLang="ko-KR" dirty="0"/>
              <a:t>if the provided MID substring is not found in any existing </a:t>
            </a:r>
            <a:r>
              <a:rPr lang="en-US" altLang="ko-KR" dirty="0" err="1"/>
              <a:t>MIDs.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CBCC2D-4057-2EF1-7352-CF895D556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49" y="2334536"/>
            <a:ext cx="7744611" cy="2216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1529CB-86C0-D420-C76E-CD3D53B7872D}"/>
              </a:ext>
            </a:extLst>
          </p:cNvPr>
          <p:cNvSpPr txBox="1"/>
          <p:nvPr/>
        </p:nvSpPr>
        <p:spPr>
          <a:xfrm>
            <a:off x="1457531" y="5035517"/>
            <a:ext cx="902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Username</a:t>
            </a:r>
            <a:r>
              <a:rPr lang="ko-KR" altLang="en-US" dirty="0">
                <a:latin typeface="Arial" panose="020B0604020202020204" pitchFamily="34" charset="0"/>
              </a:rPr>
              <a:t> 검색 시 일치하는 환자가 없다면</a:t>
            </a:r>
            <a:r>
              <a:rPr lang="en-US" altLang="ko-KR" dirty="0">
                <a:latin typeface="Arial" panose="020B0604020202020204" pitchFamily="34" charset="0"/>
              </a:rPr>
              <a:t>,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no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patients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found warning message </a:t>
            </a:r>
            <a:r>
              <a:rPr lang="ko-KR" altLang="en-US" dirty="0">
                <a:latin typeface="Arial" panose="020B0604020202020204" pitchFamily="34" charset="0"/>
              </a:rPr>
              <a:t>제공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665BCB-E649-140E-0E3B-BCB7FFA3440A}"/>
              </a:ext>
            </a:extLst>
          </p:cNvPr>
          <p:cNvSpPr/>
          <p:nvPr/>
        </p:nvSpPr>
        <p:spPr>
          <a:xfrm>
            <a:off x="11189973" y="5836462"/>
            <a:ext cx="829339" cy="8293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구현 </a:t>
            </a:r>
            <a:r>
              <a:rPr lang="ko-KR" altLang="en-US" sz="1600" dirty="0" err="1"/>
              <a:t>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449869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(3) UC15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Test Coverage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42AF75-1610-1A0B-8021-CB223452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68" y="825457"/>
            <a:ext cx="4709125" cy="39429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106299-B2F6-2333-067E-9D5618044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727" y="825458"/>
            <a:ext cx="5763207" cy="3942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1559A0-0B45-4427-EBB7-5CC53DBCEB5F}"/>
              </a:ext>
            </a:extLst>
          </p:cNvPr>
          <p:cNvSpPr txBox="1"/>
          <p:nvPr/>
        </p:nvSpPr>
        <p:spPr>
          <a:xfrm>
            <a:off x="2454728" y="5216978"/>
            <a:ext cx="728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src</a:t>
            </a:r>
            <a:r>
              <a:rPr lang="en-US" altLang="ko-KR" dirty="0"/>
              <a:t> &gt; test &gt; java &gt; </a:t>
            </a:r>
            <a:r>
              <a:rPr lang="en-US" altLang="ko-KR" dirty="0" err="1"/>
              <a:t>edu</a:t>
            </a:r>
            <a:r>
              <a:rPr lang="en-US" altLang="ko-KR" dirty="0"/>
              <a:t> &gt;</a:t>
            </a:r>
            <a:r>
              <a:rPr lang="en-US" altLang="ko-KR" dirty="0" err="1"/>
              <a:t>ncsu</a:t>
            </a:r>
            <a:r>
              <a:rPr lang="en-US" altLang="ko-KR" dirty="0"/>
              <a:t> &gt; iTrust2 &gt; </a:t>
            </a:r>
            <a:r>
              <a:rPr lang="en-US" altLang="ko-KR" dirty="0" err="1"/>
              <a:t>api</a:t>
            </a:r>
            <a:r>
              <a:rPr lang="en-US" altLang="ko-KR" dirty="0"/>
              <a:t> &gt; APIPatientTest.java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660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(5) Cell3 </a:t>
            </a:r>
            <a:r>
              <a:rPr lang="ko-KR" altLang="en-US" dirty="0"/>
              <a:t>역할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8EEF22-9BFE-026D-224F-411C7BE3B3A0}"/>
              </a:ext>
            </a:extLst>
          </p:cNvPr>
          <p:cNvSpPr txBox="1"/>
          <p:nvPr/>
        </p:nvSpPr>
        <p:spPr>
          <a:xfrm>
            <a:off x="774700" y="995628"/>
            <a:ext cx="68151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</a:t>
            </a:r>
            <a:r>
              <a:rPr lang="ko-KR" altLang="en-US" dirty="0">
                <a:latin typeface="Arial" panose="020B0604020202020204" pitchFamily="34" charset="0"/>
              </a:rPr>
              <a:t>강민용</a:t>
            </a:r>
            <a:r>
              <a:rPr lang="en-US" altLang="ko-KR" dirty="0">
                <a:latin typeface="Arial" panose="020B0604020202020204" pitchFamily="34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 User Signup (Register) </a:t>
            </a:r>
            <a:r>
              <a:rPr lang="ko-KR" altLang="en-US" dirty="0"/>
              <a:t>기능 구현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 (UC15) Emergency Health Records UI </a:t>
            </a:r>
            <a:r>
              <a:rPr lang="ko-KR" altLang="en-US" dirty="0"/>
              <a:t>및 </a:t>
            </a:r>
            <a:r>
              <a:rPr lang="en-US" altLang="ko-KR" dirty="0"/>
              <a:t>logic </a:t>
            </a:r>
            <a:r>
              <a:rPr lang="ko-KR" altLang="en-US" dirty="0"/>
              <a:t>구현</a:t>
            </a:r>
            <a:r>
              <a:rPr lang="en-US" altLang="ko-KR" dirty="0"/>
              <a:t> (frontend)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90988-E18F-B537-52D2-493D69018742}"/>
              </a:ext>
            </a:extLst>
          </p:cNvPr>
          <p:cNvSpPr txBox="1"/>
          <p:nvPr/>
        </p:nvSpPr>
        <p:spPr>
          <a:xfrm>
            <a:off x="774700" y="2893008"/>
            <a:ext cx="75639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</a:t>
            </a:r>
            <a:r>
              <a:rPr lang="ko-KR" altLang="en-US" dirty="0">
                <a:latin typeface="Arial" panose="020B0604020202020204" pitchFamily="34" charset="0"/>
              </a:rPr>
              <a:t>임예원</a:t>
            </a:r>
            <a:r>
              <a:rPr lang="en-US" altLang="ko-KR" dirty="0">
                <a:latin typeface="Arial" panose="020B0604020202020204" pitchFamily="34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 Frontend – Backend </a:t>
            </a:r>
            <a:r>
              <a:rPr lang="ko-KR" altLang="en-US" dirty="0"/>
              <a:t>연결 </a:t>
            </a:r>
            <a:r>
              <a:rPr lang="en-US" altLang="ko-KR" dirty="0"/>
              <a:t>Test </a:t>
            </a:r>
            <a:r>
              <a:rPr lang="ko-KR" altLang="en-US" dirty="0"/>
              <a:t>및 </a:t>
            </a:r>
            <a:r>
              <a:rPr lang="en-US" altLang="ko-KR" dirty="0"/>
              <a:t>T</a:t>
            </a:r>
            <a:r>
              <a:rPr lang="en-US" altLang="ko-KR"/>
              <a:t>eam3 </a:t>
            </a:r>
            <a:r>
              <a:rPr lang="en-US" altLang="ko-KR" dirty="0"/>
              <a:t>branch </a:t>
            </a:r>
            <a:r>
              <a:rPr lang="ko-KR" altLang="en-US" dirty="0"/>
              <a:t>관리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 (UC15) Emergency Health Records backend API #1 </a:t>
            </a:r>
            <a:r>
              <a:rPr lang="ko-KR" altLang="en-US" dirty="0"/>
              <a:t>개발 및 </a:t>
            </a:r>
            <a:r>
              <a:rPr lang="en-US" altLang="ko-KR" dirty="0"/>
              <a:t>Test </a:t>
            </a:r>
            <a:r>
              <a:rPr lang="ko-KR" altLang="en-US" dirty="0"/>
              <a:t>구현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A04DAC-C615-C161-90FC-8979425F84D1}"/>
              </a:ext>
            </a:extLst>
          </p:cNvPr>
          <p:cNvSpPr txBox="1"/>
          <p:nvPr/>
        </p:nvSpPr>
        <p:spPr>
          <a:xfrm>
            <a:off x="774700" y="4662043"/>
            <a:ext cx="75639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</a:t>
            </a:r>
            <a:r>
              <a:rPr lang="ko-KR" altLang="en-US" dirty="0" err="1">
                <a:latin typeface="Arial" panose="020B0604020202020204" pitchFamily="34" charset="0"/>
              </a:rPr>
              <a:t>노규민</a:t>
            </a:r>
            <a:r>
              <a:rPr lang="en-US" altLang="ko-KR" dirty="0">
                <a:latin typeface="Arial" panose="020B0604020202020204" pitchFamily="34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dirty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- User Signup (Register) Test </a:t>
            </a:r>
            <a:r>
              <a:rPr lang="ko-KR" altLang="en-US" dirty="0"/>
              <a:t>구현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 (UC15) Emergency Health Records backend API #2 </a:t>
            </a:r>
            <a:r>
              <a:rPr lang="ko-KR" altLang="en-US" dirty="0"/>
              <a:t>개발 및 </a:t>
            </a:r>
            <a:r>
              <a:rPr lang="en-US" altLang="ko-KR" dirty="0"/>
              <a:t>Test </a:t>
            </a:r>
            <a:r>
              <a:rPr lang="ko-KR" altLang="en-US" dirty="0"/>
              <a:t>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2282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FE4C1-772C-DD08-79C3-1B7C224473D2}"/>
              </a:ext>
            </a:extLst>
          </p:cNvPr>
          <p:cNvSpPr txBox="1"/>
          <p:nvPr/>
        </p:nvSpPr>
        <p:spPr>
          <a:xfrm>
            <a:off x="774700" y="297418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(6) Cell3 </a:t>
            </a:r>
            <a:r>
              <a:rPr lang="ko-KR" altLang="en-US" dirty="0"/>
              <a:t>진행상황 및 추후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3A6B5-03D3-A8D5-23A9-22D872D296C0}"/>
              </a:ext>
            </a:extLst>
          </p:cNvPr>
          <p:cNvSpPr txBox="1"/>
          <p:nvPr/>
        </p:nvSpPr>
        <p:spPr>
          <a:xfrm>
            <a:off x="774700" y="995628"/>
            <a:ext cx="69956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</a:t>
            </a:r>
            <a:r>
              <a:rPr lang="ko-KR" altLang="en-US" dirty="0">
                <a:latin typeface="Arial" panose="020B0604020202020204" pitchFamily="34" charset="0"/>
              </a:rPr>
              <a:t>현재 진행상황</a:t>
            </a:r>
            <a:r>
              <a:rPr lang="en-US" altLang="ko-KR" dirty="0">
                <a:latin typeface="Arial" panose="020B0604020202020204" pitchFamily="34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 AngularJS </a:t>
            </a:r>
            <a:r>
              <a:rPr lang="ko-KR" altLang="en-US" dirty="0"/>
              <a:t>스터디 및 </a:t>
            </a:r>
            <a:r>
              <a:rPr lang="en-US" altLang="ko-KR" dirty="0"/>
              <a:t>iTrust2 </a:t>
            </a:r>
            <a:r>
              <a:rPr lang="ko-KR" altLang="en-US" dirty="0"/>
              <a:t>전체 구조 파악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 User Signup (Register) </a:t>
            </a:r>
            <a:r>
              <a:rPr lang="ko-KR" altLang="en-US" dirty="0"/>
              <a:t>기능 및 </a:t>
            </a:r>
            <a:r>
              <a:rPr lang="en-US" altLang="ko-KR" dirty="0"/>
              <a:t>Test</a:t>
            </a:r>
            <a:r>
              <a:rPr lang="ko-KR" altLang="en-US" dirty="0"/>
              <a:t> 개발 완료</a:t>
            </a:r>
            <a:endParaRPr lang="en-US" altLang="ko-KR" dirty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- (UC15) Requirement</a:t>
            </a:r>
            <a:r>
              <a:rPr lang="ko-KR" altLang="en-US" dirty="0"/>
              <a:t>에 맞게 </a:t>
            </a:r>
            <a:r>
              <a:rPr lang="en-US" altLang="ko-KR" dirty="0"/>
              <a:t>API documentation </a:t>
            </a:r>
            <a:r>
              <a:rPr lang="ko-KR" altLang="en-US" dirty="0"/>
              <a:t>작성</a:t>
            </a:r>
            <a:endParaRPr lang="en-US" altLang="ko-KR" dirty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- (UC15) Emergency Health Records </a:t>
            </a:r>
            <a:r>
              <a:rPr lang="ko-KR" altLang="en-US" dirty="0"/>
              <a:t>기능 및 </a:t>
            </a:r>
            <a:r>
              <a:rPr lang="en-US" altLang="ko-KR" dirty="0"/>
              <a:t>Test </a:t>
            </a:r>
            <a:r>
              <a:rPr lang="ko-KR" altLang="en-US" dirty="0"/>
              <a:t>개발 완료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 (UC23) Front</a:t>
            </a:r>
            <a:r>
              <a:rPr lang="ko-KR" altLang="en-US" dirty="0"/>
              <a:t> 및 </a:t>
            </a:r>
            <a:r>
              <a:rPr lang="en-US" altLang="ko-KR" dirty="0"/>
              <a:t>Backend </a:t>
            </a:r>
            <a:r>
              <a:rPr lang="ko-KR" altLang="en-US" dirty="0"/>
              <a:t>작업 배분 및 </a:t>
            </a:r>
            <a:r>
              <a:rPr lang="en-US" altLang="ko-KR" dirty="0"/>
              <a:t>API documentation </a:t>
            </a:r>
            <a:r>
              <a:rPr lang="ko-KR" altLang="en-US" dirty="0"/>
              <a:t>작성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65C92-752E-E395-7C31-1D69996E706C}"/>
              </a:ext>
            </a:extLst>
          </p:cNvPr>
          <p:cNvSpPr txBox="1"/>
          <p:nvPr/>
        </p:nvSpPr>
        <p:spPr>
          <a:xfrm>
            <a:off x="774700" y="3662628"/>
            <a:ext cx="4031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[</a:t>
            </a:r>
            <a:r>
              <a:rPr lang="ko-KR" altLang="en-US" dirty="0">
                <a:latin typeface="Arial" panose="020B0604020202020204" pitchFamily="34" charset="0"/>
              </a:rPr>
              <a:t>추후 계획</a:t>
            </a:r>
            <a:r>
              <a:rPr lang="en-US" altLang="ko-KR" dirty="0">
                <a:latin typeface="Arial" panose="020B0604020202020204" pitchFamily="34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 (UC23) </a:t>
            </a:r>
            <a:r>
              <a:rPr lang="ko-KR" altLang="en-US" dirty="0"/>
              <a:t>기능 개발 완료 및 </a:t>
            </a:r>
            <a:r>
              <a:rPr lang="en-US" altLang="ko-KR" dirty="0"/>
              <a:t>Test </a:t>
            </a:r>
            <a:r>
              <a:rPr lang="ko-KR" altLang="en-US" dirty="0"/>
              <a:t>구현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 Iter3 </a:t>
            </a:r>
            <a:r>
              <a:rPr lang="ko-KR" altLang="en-US" dirty="0"/>
              <a:t>발표 준비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1085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7D574-875B-ABFF-5259-5029925D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감사합니다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764090-1449-75F9-6D07-F0A20819A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7906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D0519-6D5B-32DB-568B-6D5DF799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8" y="-146504"/>
            <a:ext cx="10515600" cy="1325563"/>
          </a:xfrm>
        </p:spPr>
        <p:txBody>
          <a:bodyPr/>
          <a:lstStyle/>
          <a:p>
            <a:r>
              <a:rPr kumimoji="1" lang="ko-KR" altLang="en-US" dirty="0" err="1"/>
              <a:t>브랜치별</a:t>
            </a:r>
            <a:r>
              <a:rPr kumimoji="1" lang="ko-KR" altLang="en-US" dirty="0"/>
              <a:t> 통합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기록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F7D6909-F66E-A083-B9E8-B212F355B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942" y="937912"/>
            <a:ext cx="4838174" cy="55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53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CA3E0-0B0E-772A-7029-76C460A2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 Process for each cell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EC30B-FC65-6891-E3E1-70DCFBC2B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en-US" altLang="ko-KR" dirty="0"/>
              <a:t>UC</a:t>
            </a:r>
            <a:r>
              <a:rPr kumimoji="1" lang="ko-KR" altLang="en-US" dirty="0"/>
              <a:t> 요구사항 분석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2.</a:t>
            </a:r>
            <a:r>
              <a:rPr kumimoji="1" lang="ko-KR" altLang="en-US" dirty="0"/>
              <a:t> 필요한 </a:t>
            </a:r>
            <a:r>
              <a:rPr kumimoji="1" lang="en-US" altLang="ko-KR" dirty="0"/>
              <a:t>API , DB</a:t>
            </a:r>
            <a:r>
              <a:rPr kumimoji="1" lang="ko-KR" altLang="en-US" dirty="0"/>
              <a:t> 설계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3.</a:t>
            </a:r>
            <a:r>
              <a:rPr kumimoji="1" lang="ko-KR" altLang="en-US" dirty="0"/>
              <a:t> 구체적인 </a:t>
            </a:r>
            <a:r>
              <a:rPr kumimoji="1" lang="en-US" altLang="ko-KR" dirty="0"/>
              <a:t>API Document </a:t>
            </a:r>
            <a:r>
              <a:rPr kumimoji="1" lang="ko-KR" altLang="en-US" dirty="0"/>
              <a:t>작성 </a:t>
            </a:r>
            <a:endParaRPr kumimoji="1" lang="en-US" altLang="ko-KR" dirty="0"/>
          </a:p>
          <a:p>
            <a:pPr>
              <a:buFont typeface="Wingdings" pitchFamily="2" charset="2"/>
              <a:buChar char="è"/>
            </a:pPr>
            <a:r>
              <a:rPr kumimoji="1" lang="en-US" altLang="ko-KR" dirty="0"/>
              <a:t>Frontend, Backend</a:t>
            </a:r>
            <a:r>
              <a:rPr kumimoji="1" lang="ko-KR" altLang="en-US" dirty="0"/>
              <a:t>가 병렬적으로 구현 시작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4.</a:t>
            </a:r>
            <a:r>
              <a:rPr kumimoji="1" lang="ko-KR" altLang="en-US" dirty="0"/>
              <a:t> 테스트 코드 작성</a:t>
            </a:r>
          </a:p>
        </p:txBody>
      </p:sp>
    </p:spTree>
    <p:extLst>
      <p:ext uri="{BB962C8B-B14F-4D97-AF65-F5344CB8AC3E}">
        <p14:creationId xmlns:p14="http://schemas.microsoft.com/office/powerpoint/2010/main" val="27281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61E6F-7963-E121-BA0F-7721F9EF4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Api</a:t>
            </a:r>
            <a:r>
              <a:rPr kumimoji="1" lang="en-US" altLang="ko-KR" dirty="0"/>
              <a:t> documents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9A6AA-A0E7-CCE1-7D31-43263FAE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9921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7F453-7C57-F5D5-20E7-CE1BD67CA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Cell2 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60A873-AE8C-5940-BE5F-245436EAE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0" y="3631855"/>
            <a:ext cx="10886661" cy="1655762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Iteration 2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김주은 윤종윤 장영환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3659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2355</Words>
  <Application>Microsoft Macintosh PowerPoint</Application>
  <PresentationFormat>와이드스크린</PresentationFormat>
  <Paragraphs>316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9" baseType="lpstr">
      <vt:lpstr>맑은 고딕</vt:lpstr>
      <vt:lpstr>Arial</vt:lpstr>
      <vt:lpstr>Wingdings</vt:lpstr>
      <vt:lpstr>Office 테마</vt:lpstr>
      <vt:lpstr>Team2 </vt:lpstr>
      <vt:lpstr>회의 일정</vt:lpstr>
      <vt:lpstr>Team Structure (FE 3 / BE 6)</vt:lpstr>
      <vt:lpstr>PowerPoint 프레젠테이션</vt:lpstr>
      <vt:lpstr>PowerPoint 프레젠테이션</vt:lpstr>
      <vt:lpstr>브랜치별 통합 커밋 기록</vt:lpstr>
      <vt:lpstr>Implement Process for each cell</vt:lpstr>
      <vt:lpstr>Api documents</vt:lpstr>
      <vt:lpstr>Cell2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Cell1 </vt:lpstr>
      <vt:lpstr>(1) UC 21 Ophthalmologist Appointment</vt:lpstr>
      <vt:lpstr>(1) UC 21 Ophthalmologist Appointment</vt:lpstr>
      <vt:lpstr>(1) UC 21 Ophthalmologist Appointment</vt:lpstr>
      <vt:lpstr>(1) UC 21 Ophthalmologist Appointment</vt:lpstr>
      <vt:lpstr>(1) UC 21 Ophthalmologist Appointment</vt:lpstr>
      <vt:lpstr>(1) UC 21 Ophthalmologist Appointment</vt:lpstr>
      <vt:lpstr>(1) UC 21 Ophthalmologist Appointment</vt:lpstr>
      <vt:lpstr>(1) UC 21 Ophthalmologist Appointment</vt:lpstr>
      <vt:lpstr>(2) UC 22 Ophthalmology Surgeries</vt:lpstr>
      <vt:lpstr>(2) UC 22 Ophthalmology Surgeries</vt:lpstr>
      <vt:lpstr>(2) UC 22 Ophthalmology Surgeries</vt:lpstr>
      <vt:lpstr>(2) UC 22 Ophthalmology Surgeries</vt:lpstr>
      <vt:lpstr>(2) UC 22 Ophthalmology Surgeries</vt:lpstr>
      <vt:lpstr>(2) UC 22 Ophthalmology Surgeries</vt:lpstr>
      <vt:lpstr>(2) UC 22 Ophthalmology Surgeries</vt:lpstr>
      <vt:lpstr>(2) UC 22 Ophthalmology Surgeries</vt:lpstr>
      <vt:lpstr>PowerPoint 프레젠테이션</vt:lpstr>
      <vt:lpstr>(3) Cell 1 역할</vt:lpstr>
      <vt:lpstr>(4) Cell 1 진행사항 및 추후 계획</vt:lpstr>
      <vt:lpstr>(4) Cell 1 진행사항 및 추후 계획</vt:lpstr>
      <vt:lpstr>Cell3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강민용</dc:creator>
  <cp:lastModifiedBy>김주은</cp:lastModifiedBy>
  <cp:revision>11</cp:revision>
  <dcterms:created xsi:type="dcterms:W3CDTF">2023-11-21T15:54:32Z</dcterms:created>
  <dcterms:modified xsi:type="dcterms:W3CDTF">2023-11-23T06:38:48Z</dcterms:modified>
</cp:coreProperties>
</file>